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96" r:id="rId3"/>
    <p:sldId id="322" r:id="rId4"/>
    <p:sldId id="285" r:id="rId5"/>
    <p:sldId id="258" r:id="rId6"/>
    <p:sldId id="266" r:id="rId7"/>
    <p:sldId id="282" r:id="rId8"/>
    <p:sldId id="290" r:id="rId9"/>
    <p:sldId id="336" r:id="rId10"/>
    <p:sldId id="337" r:id="rId11"/>
    <p:sldId id="302" r:id="rId12"/>
    <p:sldId id="298" r:id="rId13"/>
    <p:sldId id="299" r:id="rId14"/>
    <p:sldId id="304" r:id="rId15"/>
    <p:sldId id="305" r:id="rId16"/>
    <p:sldId id="335" r:id="rId17"/>
    <p:sldId id="325" r:id="rId18"/>
    <p:sldId id="340" r:id="rId19"/>
    <p:sldId id="323" r:id="rId20"/>
    <p:sldId id="328" r:id="rId21"/>
    <p:sldId id="309" r:id="rId22"/>
    <p:sldId id="310" r:id="rId23"/>
    <p:sldId id="311" r:id="rId24"/>
    <p:sldId id="312" r:id="rId25"/>
    <p:sldId id="303" r:id="rId26"/>
    <p:sldId id="318" r:id="rId27"/>
    <p:sldId id="319" r:id="rId28"/>
    <p:sldId id="320" r:id="rId29"/>
    <p:sldId id="316" r:id="rId30"/>
    <p:sldId id="338" r:id="rId31"/>
    <p:sldId id="339" r:id="rId32"/>
    <p:sldId id="321" r:id="rId33"/>
    <p:sldId id="315" r:id="rId34"/>
    <p:sldId id="329" r:id="rId35"/>
    <p:sldId id="330" r:id="rId36"/>
    <p:sldId id="307" r:id="rId37"/>
    <p:sldId id="313" r:id="rId38"/>
    <p:sldId id="317" r:id="rId39"/>
    <p:sldId id="308" r:id="rId40"/>
    <p:sldId id="289" r:id="rId41"/>
    <p:sldId id="332" r:id="rId42"/>
    <p:sldId id="29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C8619-16C7-43CE-ACD4-44ED752D8FBA}" v="2724" dt="2021-05-27T07:24:32.532"/>
    <p1510:client id="{7EC20898-97F1-7074-A9B4-CBB873695BBF}" v="365" dt="2021-05-26T13:34:43.753"/>
    <p1510:client id="{8E7A450F-74BB-A6DE-8AB9-7B39617ED594}" v="2" dt="2021-05-26T09:30:08.965"/>
    <p1510:client id="{E376255F-8056-4D40-BFB3-96218FA488EF}" v="349" dt="2021-05-27T04:12:34.463"/>
    <p1510:client id="{ECC398AB-C5D4-B3F1-CCF8-BF7FC624C4F8}" v="1" dt="2021-05-27T05:46:07.891"/>
    <p1510:client id="{EF4F0E96-57C1-09C9-F903-BD8E6B587080}" v="164" dt="2021-05-26T23:57:35.422"/>
    <p1510:client id="{F0DD93CC-A8D0-4AB4-8147-621564885746}" v="410" dt="2021-05-27T04:31:49.3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65" autoAdjust="0"/>
  </p:normalViewPr>
  <p:slideViewPr>
    <p:cSldViewPr snapToGrid="0">
      <p:cViewPr varScale="1">
        <p:scale>
          <a:sx n="75" d="100"/>
          <a:sy n="75" d="100"/>
        </p:scale>
        <p:origin x="7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sj80\Downloads\&#51333;&#54633;&#49444;&#44228;&#54532;&#47196;&#51229;&#53944;\0524%20&#50976;&#49324;&#46020;%20&#48516;&#49437;%20re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sj80\Downloads\&#51333;&#54633;&#49444;&#44228;&#54532;&#47196;&#51229;&#53944;\0524%20&#50976;&#49324;&#46020;%20&#48516;&#49437;%20re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r>
              <a:rPr lang="ko-KR" altLang="en-US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무한 </a:t>
            </a:r>
            <a:r>
              <a:rPr lang="en-US" altLang="ko-KR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영원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Sheet1!$A$52:$A$56</c:f>
              <c:strCache>
                <c:ptCount val="5"/>
                <c:pt idx="0">
                  <c:v>5점</c:v>
                </c:pt>
                <c:pt idx="1">
                  <c:v>4점</c:v>
                </c:pt>
                <c:pt idx="2">
                  <c:v>3점</c:v>
                </c:pt>
                <c:pt idx="3">
                  <c:v>2점</c:v>
                </c:pt>
                <c:pt idx="4">
                  <c:v>1점</c:v>
                </c:pt>
              </c:strCache>
            </c:strRef>
          </c:cat>
          <c:val>
            <c:numRef>
              <c:f>Sheet1!$B$52:$B$56</c:f>
              <c:numCache>
                <c:formatCode>General</c:formatCode>
                <c:ptCount val="5"/>
                <c:pt idx="0">
                  <c:v>19</c:v>
                </c:pt>
                <c:pt idx="1">
                  <c:v>15</c:v>
                </c:pt>
                <c:pt idx="2">
                  <c:v>11</c:v>
                </c:pt>
                <c:pt idx="3">
                  <c:v>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FD-40A3-80DE-3A4A4D32F0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2713472"/>
        <c:axId val="1662708064"/>
      </c:barChart>
      <c:catAx>
        <c:axId val="166271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62708064"/>
        <c:crosses val="autoZero"/>
        <c:auto val="1"/>
        <c:lblAlgn val="ctr"/>
        <c:lblOffset val="100"/>
        <c:noMultiLvlLbl val="0"/>
      </c:catAx>
      <c:valAx>
        <c:axId val="1662708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6271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r>
              <a:rPr lang="ko-KR" altLang="en-US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마을</a:t>
            </a:r>
            <a:r>
              <a:rPr lang="en-US" altLang="ko-KR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</a:t>
            </a:r>
            <a:r>
              <a:rPr lang="ko-KR" altLang="en-US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차가움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Sheet1!$A$52:$A$56</c:f>
              <c:strCache>
                <c:ptCount val="5"/>
                <c:pt idx="0">
                  <c:v>5점</c:v>
                </c:pt>
                <c:pt idx="1">
                  <c:v>4점</c:v>
                </c:pt>
                <c:pt idx="2">
                  <c:v>3점</c:v>
                </c:pt>
                <c:pt idx="3">
                  <c:v>2점</c:v>
                </c:pt>
                <c:pt idx="4">
                  <c:v>1점</c:v>
                </c:pt>
              </c:strCache>
            </c:strRef>
          </c:cat>
          <c:val>
            <c:numRef>
              <c:f>Sheet1!$C$52:$C$56</c:f>
              <c:numCache>
                <c:formatCode>General</c:formatCode>
                <c:ptCount val="5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13</c:v>
                </c:pt>
                <c:pt idx="4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B4-4F66-8832-07B50BDF52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2485792"/>
        <c:axId val="2002489536"/>
      </c:barChart>
      <c:catAx>
        <c:axId val="200248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2489536"/>
        <c:crosses val="autoZero"/>
        <c:auto val="1"/>
        <c:lblAlgn val="ctr"/>
        <c:lblOffset val="100"/>
        <c:noMultiLvlLbl val="0"/>
      </c:catAx>
      <c:valAx>
        <c:axId val="200248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02485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5448B-2A33-49A9-826E-AF51DF9850B9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73519-D8B4-44CB-AA69-AFA62DE187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67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6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안드로이드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스튜디오로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개발하였으며</a:t>
            </a:r>
            <a:r>
              <a:rPr lang="en-US" altLang="ko-KR">
                <a:ea typeface="맑은 고딕"/>
              </a:rPr>
              <a:t>,</a:t>
            </a:r>
            <a:r>
              <a:rPr lang="en-US" altLang="ko-KR"/>
              <a:t> </a:t>
            </a:r>
            <a:r>
              <a:rPr lang="ko-KR" altLang="en-US">
                <a:ea typeface="맑은 고딕"/>
              </a:rPr>
              <a:t>초기에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구상했던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게임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시나리오를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삼아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액티비티를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제작하였습니다</a:t>
            </a:r>
            <a:r>
              <a:rPr lang="en-US" altLang="ko-KR"/>
              <a:t>.</a:t>
            </a:r>
            <a:endParaRPr lang="ko-KR" altLang="ko-KR"/>
          </a:p>
          <a:p>
            <a:r>
              <a:rPr lang="ko-KR" altLang="en-US">
                <a:ea typeface="맑은 고딕"/>
              </a:rPr>
              <a:t>액티비티는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/>
              <a:t>기능별로 </a:t>
            </a:r>
            <a:r>
              <a:rPr lang="ko-KR" altLang="en-US">
                <a:ea typeface="맑은 고딕"/>
              </a:rPr>
              <a:t>로그인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회원가입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목록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생성</a:t>
            </a:r>
            <a:r>
              <a:rPr lang="en-US" altLang="ko-KR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대기실</a:t>
            </a:r>
            <a:r>
              <a:rPr lang="en-US" altLang="ko-KR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게임을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/>
              <a:t>진행하는 </a:t>
            </a:r>
            <a:r>
              <a:rPr lang="ko-KR" altLang="en-US">
                <a:ea typeface="맑은 고딕"/>
              </a:rPr>
              <a:t>액티비티로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구성되어있으며</a:t>
            </a:r>
            <a:r>
              <a:rPr lang="en-US" altLang="ko-KR"/>
              <a:t>,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예를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들어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게임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액티비티에서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키워드를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입력하고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/>
              <a:t>카드 </a:t>
            </a:r>
            <a:r>
              <a:rPr lang="ko-KR" altLang="en-US">
                <a:ea typeface="맑은 고딕"/>
              </a:rPr>
              <a:t>선택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투표를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해당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동작의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정보가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서버에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전송되어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각자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배당받을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점수를</a:t>
            </a:r>
            <a:endParaRPr lang="ko-KR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반환받습니다</a:t>
            </a:r>
            <a:r>
              <a:rPr lang="en-US" altLang="ko-KR"/>
              <a:t>.</a:t>
            </a:r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78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저희가 구축한 서버의 세부적인 구조는 보시는 것과 같습니다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(클라이언트는 안드로이드 앱</a:t>
            </a:r>
            <a:r>
              <a:rPr lang="en-US" altLang="ko-KR">
                <a:ea typeface="맑은 고딕"/>
              </a:rPr>
              <a:t>,)</a:t>
            </a:r>
            <a:r>
              <a:rPr lang="ko-KR" altLang="en-US">
                <a:ea typeface="맑은 고딕"/>
              </a:rPr>
              <a:t> 게임 서버는 파이썬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데이터베이스는 </a:t>
            </a:r>
            <a:r>
              <a:rPr lang="ko-KR" altLang="en-US" err="1">
                <a:ea typeface="맑은 고딕"/>
              </a:rPr>
              <a:t>M</a:t>
            </a:r>
            <a:r>
              <a:rPr lang="en-US" altLang="ko-KR" err="1">
                <a:ea typeface="맑은 고딕"/>
              </a:rPr>
              <a:t>ySQL</a:t>
            </a:r>
            <a:r>
              <a:rPr lang="ko-KR" altLang="en-US">
                <a:ea typeface="맑은 고딕"/>
              </a:rPr>
              <a:t>로 개발했고</a:t>
            </a:r>
            <a:r>
              <a:rPr lang="en-US" altLang="ko-KR">
                <a:ea typeface="맑은 고딕"/>
              </a:rPr>
              <a:t>,</a:t>
            </a:r>
          </a:p>
          <a:p>
            <a:r>
              <a:rPr lang="ko-KR" altLang="en-US">
                <a:ea typeface="맑은 고딕"/>
              </a:rPr>
              <a:t>게임 서버와 데이터베이스는 네이버 클라우드 플랫폼에서 작동되도록 올렸습니다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게임 서버에는 로그인을 위한 모듈과 게임 진행을 위한 모듈 두 가지로 구성되어 있으며</a:t>
            </a:r>
            <a:r>
              <a:rPr lang="en-US" altLang="ko-KR">
                <a:ea typeface="맑은 고딕"/>
              </a:rPr>
              <a:t>,</a:t>
            </a:r>
          </a:p>
          <a:p>
            <a:r>
              <a:rPr lang="ko-KR" altLang="en-US">
                <a:ea typeface="맑은 고딕"/>
              </a:rPr>
              <a:t>데이터베이스에는 각각의 모듈에 대응되는 유저 데이터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단어 군집화 데이터가 준비되어 있습니다</a:t>
            </a:r>
            <a:r>
              <a:rPr lang="en-US" altLang="ko-KR">
                <a:ea typeface="맑은 고딕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720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데이터베이스에 저장될 정보들은 보시는 바와 같이 결정한 뒤 진행했습니다</a:t>
            </a:r>
            <a:r>
              <a:rPr lang="en-US" altLang="ko-KR"/>
              <a:t>.</a:t>
            </a:r>
          </a:p>
          <a:p>
            <a:r>
              <a:rPr lang="ko-KR" altLang="en-US" err="1"/>
              <a:t>로그인에</a:t>
            </a:r>
            <a:r>
              <a:rPr lang="ko-KR" altLang="en-US"/>
              <a:t> 필요한 정보들도 데이터베이스에 저장되는데</a:t>
            </a:r>
            <a:r>
              <a:rPr lang="en-US" altLang="ko-KR"/>
              <a:t>,</a:t>
            </a:r>
            <a:r>
              <a:rPr lang="ko-KR" altLang="en-US"/>
              <a:t> 이 때 비밀번호는 </a:t>
            </a:r>
            <a:r>
              <a:rPr lang="ko-KR" altLang="en-US" err="1"/>
              <a:t>해시값을</a:t>
            </a:r>
            <a:r>
              <a:rPr lang="ko-KR" altLang="en-US"/>
              <a:t> 저장했습니다</a:t>
            </a:r>
            <a:r>
              <a:rPr lang="en-US" altLang="ko-KR"/>
              <a:t>.</a:t>
            </a:r>
          </a:p>
          <a:p>
            <a:r>
              <a:rPr lang="ko-KR" altLang="en-US"/>
              <a:t>전적 정보에는 해당 유저가 경기를 진행하면서 얻은 정보들이 누적됩니다</a:t>
            </a:r>
            <a:r>
              <a:rPr lang="en-US" altLang="ko-KR"/>
              <a:t>.</a:t>
            </a:r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71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/>
              <a:t>MySQL</a:t>
            </a:r>
            <a:r>
              <a:rPr lang="ko-KR" altLang="en-US"/>
              <a:t>에 저장되는 </a:t>
            </a:r>
            <a:r>
              <a:rPr lang="en-US" altLang="ko-KR"/>
              <a:t>Card </a:t>
            </a:r>
            <a:r>
              <a:rPr lang="ko-KR" altLang="en-US"/>
              <a:t>데이터의 모습입니다</a:t>
            </a:r>
            <a:r>
              <a:rPr lang="en-US" altLang="ko-KR"/>
              <a:t>.</a:t>
            </a:r>
          </a:p>
          <a:p>
            <a:r>
              <a:rPr lang="en-US"/>
              <a:t>Card </a:t>
            </a:r>
            <a:r>
              <a:rPr lang="ko-KR" altLang="en-US"/>
              <a:t>테이블에는 카드 번호와 이에 대응되는 키워드</a:t>
            </a:r>
            <a:r>
              <a:rPr lang="en-US" altLang="ko-KR"/>
              <a:t>,</a:t>
            </a:r>
            <a:r>
              <a:rPr lang="ko-KR" altLang="en-US"/>
              <a:t> 그리고 이를 매칭시켜준 유저의 정보가 저장됩니다</a:t>
            </a:r>
            <a:r>
              <a:rPr lang="en-US" altLang="ko-KR"/>
              <a:t>.</a:t>
            </a:r>
          </a:p>
          <a:p>
            <a:r>
              <a:rPr lang="ko-KR" altLang="en-US" err="1"/>
              <a:t>예를들어</a:t>
            </a:r>
            <a:r>
              <a:rPr lang="ko-KR" altLang="en-US"/>
              <a:t> 왼쪽 그림에서 </a:t>
            </a:r>
            <a:r>
              <a:rPr lang="en-US" altLang="ko-KR"/>
              <a:t>37,</a:t>
            </a:r>
            <a:r>
              <a:rPr lang="ko-KR" altLang="en-US"/>
              <a:t> 밤샘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60</a:t>
            </a:r>
            <a:r>
              <a:rPr lang="ko-KR" altLang="en-US"/>
              <a:t>이라고 되어 있는 행은 밤샘이라는 키워드가 제시되었을 때 </a:t>
            </a:r>
            <a:r>
              <a:rPr lang="en-US" altLang="ko-KR"/>
              <a:t>60</a:t>
            </a:r>
            <a:r>
              <a:rPr lang="ko-KR" altLang="en-US"/>
              <a:t>번 유저가 </a:t>
            </a:r>
            <a:r>
              <a:rPr lang="en-US" altLang="ko-KR"/>
              <a:t>37</a:t>
            </a:r>
            <a:r>
              <a:rPr lang="ko-KR" altLang="en-US"/>
              <a:t>번 카드에 투표를 했거나 텔러가 해당 카드를 제시했음을 의미합니다</a:t>
            </a:r>
            <a:r>
              <a:rPr lang="en-US" altLang="ko-KR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615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데이터베이스에 </a:t>
            </a:r>
            <a:r>
              <a:rPr lang="en-US" altLang="ko-KR"/>
              <a:t>35</a:t>
            </a:r>
            <a:r>
              <a:rPr lang="ko-KR" altLang="en-US"/>
              <a:t>번 카드로 이미 들어가있는 </a:t>
            </a:r>
            <a:r>
              <a:rPr lang="en-US" altLang="ko-KR"/>
              <a:t>‘</a:t>
            </a:r>
            <a:r>
              <a:rPr lang="ko-KR" altLang="en-US"/>
              <a:t>결혼</a:t>
            </a:r>
            <a:r>
              <a:rPr lang="en-US" altLang="ko-KR"/>
              <a:t>‘</a:t>
            </a:r>
            <a:r>
              <a:rPr lang="ko-KR" altLang="en-US"/>
              <a:t>으로 예측을 했을 때</a:t>
            </a:r>
            <a:r>
              <a:rPr lang="en-US" altLang="ko-KR"/>
              <a:t>, </a:t>
            </a:r>
            <a:r>
              <a:rPr lang="ko-KR" altLang="en-US"/>
              <a:t>이런 순서가 나오는 것을 볼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413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실제로 유사도 값을 기반으로 각 단어별로 유사도가 제일 높은 하나의 단어에 대해서만 출력을 하도록 해보았는데</a:t>
            </a:r>
            <a:r>
              <a:rPr lang="en-US" altLang="ko-KR"/>
              <a:t>, </a:t>
            </a:r>
          </a:p>
          <a:p>
            <a:r>
              <a:rPr lang="ko-KR" altLang="en-US"/>
              <a:t>카드를 보면서 비슷한 단어에 대한 생각을 하게 되기 때문에 실제로 유의어가 많이 수집될 수 있을 것이라는 저희의 추측과 유사하게</a:t>
            </a:r>
            <a:endParaRPr lang="en-US" altLang="ko-KR"/>
          </a:p>
          <a:p>
            <a:r>
              <a:rPr lang="ko-KR" altLang="en-US"/>
              <a:t>실제로 비슷해보이는 단어들이 자신의 단어와 가장 유사하다고 출력이 되는 것을 볼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이는 카드를 순회하며 각 단어별로 가장 높은 유사도를 보이는 것을 출력하게 하고 그중에 보여드릴만한 단어를 모아보았습니다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85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 단어들은 저희의 데이터 중 </a:t>
            </a:r>
            <a:r>
              <a:rPr lang="en-US" altLang="ko-KR"/>
              <a:t>16</a:t>
            </a:r>
            <a:r>
              <a:rPr lang="ko-KR" altLang="en-US"/>
              <a:t>개 정도를 샘플로 가져와 본 것입니다</a:t>
            </a:r>
            <a:r>
              <a:rPr lang="en-US" altLang="ko-KR"/>
              <a:t>.</a:t>
            </a:r>
          </a:p>
          <a:p>
            <a:r>
              <a:rPr lang="ko-KR" altLang="en-US"/>
              <a:t>벡터의 방향이 동일해질수록 </a:t>
            </a:r>
            <a:r>
              <a:rPr lang="en-US" altLang="ko-KR"/>
              <a:t>1</a:t>
            </a:r>
            <a:r>
              <a:rPr lang="ko-KR" altLang="en-US"/>
              <a:t>의 값을 가지는 코사인 유사도를 이용해 </a:t>
            </a:r>
            <a:endParaRPr lang="en-US" altLang="ko-KR"/>
          </a:p>
          <a:p>
            <a:r>
              <a:rPr lang="ko-KR" altLang="en-US"/>
              <a:t>학습된 벡터 사이의 유사도를 나타냈습니다</a:t>
            </a:r>
            <a:r>
              <a:rPr lang="en-US" altLang="ko-KR"/>
              <a:t>. </a:t>
            </a:r>
            <a:r>
              <a:rPr lang="ko-KR" altLang="en-US"/>
              <a:t>횡재 와 행운</a:t>
            </a:r>
            <a:r>
              <a:rPr lang="en-US" altLang="ko-KR"/>
              <a:t>, </a:t>
            </a:r>
            <a:r>
              <a:rPr lang="ko-KR" altLang="en-US"/>
              <a:t>기괴한것에 놀람</a:t>
            </a:r>
            <a:r>
              <a:rPr lang="en-US" altLang="ko-KR"/>
              <a:t>, </a:t>
            </a:r>
            <a:r>
              <a:rPr lang="ko-KR" altLang="en-US"/>
              <a:t>공허함에서의 쓸쓸함 등 흥미로운 단어 결과가 나왔습니다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472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 프로젝트의 기대효과 및 의의에 대해서 말씀드리겠습니다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 프로젝트에서는 보드게임을 통해서 언어 데이터를 자연스럽게 구축할 수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이러한 데이터 구축은 지속적이고 실시간이므로 트렌드에 맞는 언어 데이터를 쉽게 얻을 수 있다는 장점 또한 존재합니다</a:t>
            </a:r>
            <a:r>
              <a:rPr lang="en-US" altLang="ko-KR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69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기존 학습된 모델에서 제공하는 벡터를 가지고 코사인 </a:t>
            </a:r>
            <a:r>
              <a:rPr lang="ko-KR" altLang="en-US" err="1"/>
              <a:t>유사도를</a:t>
            </a:r>
            <a:r>
              <a:rPr lang="ko-KR" altLang="en-US"/>
              <a:t> 측정하면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왼쪽 결과와 같이 </a:t>
            </a:r>
            <a:r>
              <a:rPr lang="en-US" altLang="ko-KR"/>
              <a:t>‘</a:t>
            </a:r>
            <a:r>
              <a:rPr lang="ko-KR" altLang="en-US"/>
              <a:t>커튼</a:t>
            </a:r>
            <a:r>
              <a:rPr lang="en-US" altLang="ko-KR"/>
              <a:t>’</a:t>
            </a:r>
            <a:r>
              <a:rPr lang="ko-KR" altLang="en-US"/>
              <a:t> 말 그대로의 의미에 대해서만 나와 유의어를 얻기에 한계가 있지만</a:t>
            </a:r>
            <a:r>
              <a:rPr lang="en-US" altLang="ko-KR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저희의 데이터를 이용한다면 </a:t>
            </a:r>
            <a:r>
              <a:rPr lang="ko-KR" altLang="en-US" err="1"/>
              <a:t>유의어라고</a:t>
            </a:r>
            <a:r>
              <a:rPr lang="ko-KR" altLang="en-US"/>
              <a:t> 부를 수 있는 단어들이 훨씬 수월하게 집계됨을 볼 수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나아가 이러한 데이터들이 인간이 부여한 관념적 의미를 컴퓨터가 파악하는 데에 유용하게 쓰일 것으로 생각됩니다</a:t>
            </a:r>
            <a:r>
              <a:rPr lang="en-US" altLang="ko-KR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285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또한 그림 검색을 했을 때 그림으로만 추측해볼 수 있는 데이터 또는 대체 텍스트는</a:t>
            </a:r>
            <a:endParaRPr lang="en-US" altLang="ko-KR"/>
          </a:p>
          <a:p>
            <a:r>
              <a:rPr lang="ko-KR" altLang="en-US"/>
              <a:t>구글이 보더라도 </a:t>
            </a:r>
            <a:r>
              <a:rPr lang="en-US" altLang="ko-KR"/>
              <a:t>leisure, </a:t>
            </a:r>
            <a:r>
              <a:rPr lang="ko-KR" altLang="en-US"/>
              <a:t>마이크로소프트의 </a:t>
            </a:r>
            <a:r>
              <a:rPr lang="en-US" altLang="ko-KR"/>
              <a:t>office</a:t>
            </a:r>
            <a:r>
              <a:rPr lang="ko-KR" altLang="en-US"/>
              <a:t>가 보더라도 커튼 이나 바닥 정도로 표시됩니다</a:t>
            </a:r>
            <a:r>
              <a:rPr lang="en-US" altLang="ko-KR"/>
              <a:t>.</a:t>
            </a:r>
          </a:p>
          <a:p>
            <a:r>
              <a:rPr lang="en-US" altLang="ko-KR">
                <a:ea typeface="맑은 고딕"/>
              </a:rPr>
              <a:t>dixit</a:t>
            </a:r>
            <a:r>
              <a:rPr lang="ko-KR" altLang="en-US">
                <a:ea typeface="맑은 고딕"/>
              </a:rPr>
              <a:t>을 통해서 얻는 데이터가 많아질수록 이와 같은 대체 텍스트 제공에 도움을 줄 수 있을 것입니다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그림을 보고 학습할 때에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해당 단어와의 유의어 또한 제공할 수 있을 것입니다</a:t>
            </a:r>
            <a:r>
              <a:rPr lang="en-US" altLang="ko-KR">
                <a:ea typeface="맑은 고딕"/>
              </a:rPr>
              <a:t>.</a:t>
            </a:r>
            <a:endParaRPr lang="en-KR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95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91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번</a:t>
            </a:r>
            <a:r>
              <a:rPr lang="en-US" altLang="ko-KR"/>
              <a:t>, </a:t>
            </a:r>
            <a:r>
              <a:rPr lang="ko-KR" altLang="en-US"/>
              <a:t>데이터가 부족하다는 한계입니다</a:t>
            </a:r>
            <a:r>
              <a:rPr lang="en-US" altLang="ko-KR"/>
              <a:t>. </a:t>
            </a:r>
            <a:r>
              <a:rPr lang="ko-KR" altLang="en-US"/>
              <a:t>현재는 문학의 </a:t>
            </a:r>
            <a:r>
              <a:rPr lang="en-US" altLang="ko-KR"/>
              <a:t>DB</a:t>
            </a:r>
            <a:r>
              <a:rPr lang="ko-KR" altLang="en-US"/>
              <a:t>가 아닌 위키백과나 인터넷의 크롤링 데이터를 기반으로 하였기 때문에 아무래도 문학에서 자주 쓰이는 비유적 표현에 대해서</a:t>
            </a:r>
            <a:endParaRPr lang="en-US" altLang="ko-KR"/>
          </a:p>
          <a:p>
            <a:r>
              <a:rPr lang="ko-KR" altLang="en-US"/>
              <a:t>자료를 얻기 어렵다는 한계가 존재합니다</a:t>
            </a:r>
            <a:r>
              <a:rPr lang="en-US" altLang="ko-KR"/>
              <a:t>. </a:t>
            </a:r>
          </a:p>
          <a:p>
            <a:r>
              <a:rPr lang="en-US" altLang="ko-KR"/>
              <a:t>2</a:t>
            </a:r>
            <a:r>
              <a:rPr lang="ko-KR" altLang="en-US"/>
              <a:t>번</a:t>
            </a:r>
            <a:r>
              <a:rPr lang="en-US" altLang="ko-KR"/>
              <a:t>, </a:t>
            </a:r>
            <a:r>
              <a:rPr lang="ko-KR" altLang="en-US"/>
              <a:t>아무래도 이것을 어디에 사용할때 현재의 코사인 유사도를 기반으로 각 데이터의 </a:t>
            </a:r>
            <a:r>
              <a:rPr lang="en-US" altLang="ko-KR"/>
              <a:t>weight</a:t>
            </a:r>
            <a:r>
              <a:rPr lang="ko-KR" altLang="en-US"/>
              <a:t>를 이 코사인 유사도에 기반해 매길 것인데</a:t>
            </a:r>
            <a:r>
              <a:rPr lang="en-US" altLang="ko-KR"/>
              <a:t>, </a:t>
            </a:r>
            <a:r>
              <a:rPr lang="ko-KR" altLang="en-US"/>
              <a:t>현재 </a:t>
            </a:r>
            <a:endParaRPr lang="en-US" altLang="ko-KR"/>
          </a:p>
          <a:p>
            <a:r>
              <a:rPr lang="ko-KR" altLang="en-US"/>
              <a:t>단순 퍼센티지로 보았을 때 높은 유사도 수치를 보이지 않는 다는 점이 한계점입니다</a:t>
            </a:r>
            <a:r>
              <a:rPr lang="en-US" altLang="ko-KR"/>
              <a:t>.</a:t>
            </a:r>
          </a:p>
          <a:p>
            <a:r>
              <a:rPr lang="en-US" altLang="ko-KR"/>
              <a:t>3</a:t>
            </a:r>
            <a:r>
              <a:rPr lang="ko-KR" altLang="en-US"/>
              <a:t>번</a:t>
            </a:r>
            <a:r>
              <a:rPr lang="en-US" altLang="ko-KR"/>
              <a:t>, </a:t>
            </a:r>
            <a:r>
              <a:rPr lang="ko-KR" altLang="en-US"/>
              <a:t>동음이의어에 대한 분리가 어렵다는 것이다</a:t>
            </a:r>
            <a:r>
              <a:rPr lang="en-US" altLang="ko-KR"/>
              <a:t>. </a:t>
            </a:r>
            <a:r>
              <a:rPr lang="ko-KR" altLang="en-US"/>
              <a:t>위에서 언급한 이 사진을 보며 </a:t>
            </a:r>
            <a:r>
              <a:rPr lang="en-US" altLang="ko-KR"/>
              <a:t>‘</a:t>
            </a:r>
            <a:r>
              <a:rPr lang="ko-KR" altLang="en-US"/>
              <a:t>솔로</a:t>
            </a:r>
            <a:r>
              <a:rPr lang="en-US" altLang="ko-KR"/>
              <a:t>＇</a:t>
            </a:r>
            <a:r>
              <a:rPr lang="ko-KR" altLang="en-US"/>
              <a:t>라는 키워드를 내었을 때 </a:t>
            </a:r>
            <a:r>
              <a:rPr lang="en-US" altLang="ko-KR"/>
              <a:t>‘</a:t>
            </a:r>
            <a:r>
              <a:rPr lang="ko-KR" altLang="en-US"/>
              <a:t>솔로 가수</a:t>
            </a:r>
            <a:r>
              <a:rPr lang="en-US" altLang="ko-KR"/>
              <a:t>＇</a:t>
            </a:r>
            <a:r>
              <a:rPr lang="ko-KR" altLang="en-US"/>
              <a:t>의 의미였을 수도 있고</a:t>
            </a:r>
            <a:endParaRPr lang="en-US" altLang="ko-KR"/>
          </a:p>
          <a:p>
            <a:r>
              <a:rPr lang="en-US" altLang="ko-KR"/>
              <a:t>‘</a:t>
            </a:r>
            <a:r>
              <a:rPr lang="ko-KR" altLang="en-US"/>
              <a:t>커플</a:t>
            </a:r>
            <a:r>
              <a:rPr lang="en-US" altLang="ko-KR"/>
              <a:t>＇</a:t>
            </a:r>
            <a:r>
              <a:rPr lang="ko-KR" altLang="en-US"/>
              <a:t>이 아닌 </a:t>
            </a:r>
            <a:r>
              <a:rPr lang="en-US" altLang="ko-KR"/>
              <a:t>‘</a:t>
            </a:r>
            <a:r>
              <a:rPr lang="ko-KR" altLang="en-US"/>
              <a:t>솔로</a:t>
            </a:r>
            <a:r>
              <a:rPr lang="en-US" altLang="ko-KR"/>
              <a:t>‘ </a:t>
            </a:r>
            <a:r>
              <a:rPr lang="ko-KR" altLang="en-US"/>
              <a:t>의 의미로 쓰였을 수도 있으나</a:t>
            </a:r>
            <a:r>
              <a:rPr lang="en-US" altLang="ko-KR"/>
              <a:t>, </a:t>
            </a:r>
            <a:r>
              <a:rPr lang="ko-KR" altLang="en-US"/>
              <a:t>하나의 단어로 키워드를 수집하는 만큼 그 한계가 있는 점이 있을 것입니다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872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하지만 저희가 트레이닝을 하면서 확인했던 사실은</a:t>
            </a:r>
            <a:r>
              <a:rPr lang="en-US" altLang="ko-KR"/>
              <a:t>,</a:t>
            </a:r>
          </a:p>
          <a:p>
            <a:r>
              <a:rPr lang="ko-KR" altLang="en-US"/>
              <a:t>처음에는 이런 분류 모델 자체도 데이터가 적을 때엔 보시다시피 결혼이랑은 잘 연상이 안되는 카드가 나왔음에도 불구하고</a:t>
            </a:r>
            <a:endParaRPr lang="en-US" altLang="ko-KR"/>
          </a:p>
          <a:p>
            <a:r>
              <a:rPr lang="ko-KR" altLang="en-US"/>
              <a:t>보다 데이터가 많아졌을 때엔 결혼이 연상될만한 카드가 분류되었고 이에 데이터가 많아질 때에 점점 저희의 모델이 성능이 좋아질 것이라는 것을</a:t>
            </a:r>
            <a:endParaRPr lang="en-US" altLang="ko-KR"/>
          </a:p>
          <a:p>
            <a:r>
              <a:rPr lang="ko-KR" altLang="en-US"/>
              <a:t>간접적으로 유추해 볼 수 있었습니다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454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유의어를 파악하는 </a:t>
            </a:r>
            <a:r>
              <a:rPr lang="en-US" altLang="ko-KR"/>
              <a:t>PCA </a:t>
            </a:r>
            <a:r>
              <a:rPr lang="ko-KR" altLang="en-US"/>
              <a:t>방식에서도 동일하게</a:t>
            </a:r>
            <a:r>
              <a:rPr lang="en-US" altLang="ko-KR"/>
              <a:t>, </a:t>
            </a:r>
            <a:r>
              <a:rPr lang="ko-KR" altLang="en-US"/>
              <a:t>데이터가 적을때 절벽과 연관된 키워드가 설원</a:t>
            </a:r>
            <a:r>
              <a:rPr lang="en-US" altLang="ko-KR"/>
              <a:t>, </a:t>
            </a:r>
            <a:r>
              <a:rPr lang="ko-KR" altLang="en-US"/>
              <a:t>하늘</a:t>
            </a:r>
            <a:r>
              <a:rPr lang="en-US" altLang="ko-KR"/>
              <a:t>, </a:t>
            </a:r>
            <a:r>
              <a:rPr lang="ko-KR" altLang="en-US"/>
              <a:t>북극</a:t>
            </a:r>
            <a:r>
              <a:rPr lang="en-US" altLang="ko-KR"/>
              <a:t> </a:t>
            </a:r>
            <a:r>
              <a:rPr lang="ko-KR" altLang="en-US"/>
              <a:t>따위였다면</a:t>
            </a:r>
            <a:r>
              <a:rPr lang="en-US" altLang="ko-KR"/>
              <a:t>,</a:t>
            </a:r>
          </a:p>
          <a:p>
            <a:r>
              <a:rPr lang="ko-KR" altLang="en-US"/>
              <a:t>데이터가 많아졌을 때에는 절벽과 비슷한 단어인 </a:t>
            </a:r>
            <a:r>
              <a:rPr lang="en-US" altLang="ko-KR"/>
              <a:t>‘</a:t>
            </a:r>
            <a:r>
              <a:rPr lang="ko-KR" altLang="en-US"/>
              <a:t>암석</a:t>
            </a:r>
            <a:r>
              <a:rPr lang="en-US" altLang="ko-KR"/>
              <a:t>‘ </a:t>
            </a:r>
            <a:r>
              <a:rPr lang="ko-KR" altLang="en-US"/>
              <a:t>에 대한 데이터가 생겨났고 이와의 연관성이 제일 높은 것을 볼 수 있었습니다</a:t>
            </a:r>
            <a:r>
              <a:rPr lang="en-US" altLang="ko-KR"/>
              <a:t>.</a:t>
            </a:r>
          </a:p>
          <a:p>
            <a:br>
              <a:rPr lang="en-US" altLang="ko-KR"/>
            </a:b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58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단순히 카드 데이터가 많아진다면 이 모델은 개선이 될 수 있을 것입니다</a:t>
            </a:r>
            <a:r>
              <a:rPr lang="en-US" altLang="ko-KR"/>
              <a:t>. </a:t>
            </a:r>
            <a:r>
              <a:rPr lang="ko-KR" altLang="en-US"/>
              <a:t>보다 많은 관념적 유의어를 수집해볼 수 있을 것입니다</a:t>
            </a:r>
            <a:r>
              <a:rPr lang="en-US" altLang="ko-KR"/>
              <a:t>.</a:t>
            </a:r>
          </a:p>
          <a:p>
            <a:r>
              <a:rPr lang="ko-KR" altLang="en-US"/>
              <a:t>또한 문학적 </a:t>
            </a:r>
            <a:r>
              <a:rPr lang="en-US" altLang="ko-KR"/>
              <a:t>DB</a:t>
            </a:r>
            <a:r>
              <a:rPr lang="ko-KR" altLang="en-US"/>
              <a:t>의 사용이 가능해진다면 보다 많은 연관성있는 단어가 사전 학습된 임베딩 모델에 포함이 될 것이고</a:t>
            </a:r>
            <a:r>
              <a:rPr lang="en-US" altLang="ko-KR"/>
              <a:t>, </a:t>
            </a:r>
            <a:r>
              <a:rPr lang="ko-KR" altLang="en-US"/>
              <a:t>그들 사이의 코사인 유사도가 가까워지며</a:t>
            </a:r>
            <a:endParaRPr lang="en-US" altLang="ko-KR"/>
          </a:p>
          <a:p>
            <a:r>
              <a:rPr lang="ko-KR" altLang="en-US"/>
              <a:t>유사도 수치또한 올라갈 것이다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</a:t>
            </a:r>
            <a:r>
              <a:rPr lang="en-US" altLang="ko-KR"/>
              <a:t>, FastText </a:t>
            </a:r>
            <a:r>
              <a:rPr lang="ko-KR" altLang="en-US"/>
              <a:t>자체가 </a:t>
            </a:r>
            <a:r>
              <a:rPr lang="en-US" altLang="ko-KR"/>
              <a:t>MIT license</a:t>
            </a:r>
            <a:r>
              <a:rPr lang="ko-KR" altLang="en-US"/>
              <a:t>로 배포되었기 때문에 사진과 그 데이터를 라벨링 해야 되는 경우 보드게임이라는 접근성을 이용해 데이터 라벨링 도구로서의 활용이 가능하도록</a:t>
            </a:r>
            <a:endParaRPr lang="en-US" altLang="ko-KR"/>
          </a:p>
          <a:p>
            <a:r>
              <a:rPr lang="ko-KR" altLang="en-US"/>
              <a:t>새로운 메뉴를 추가해 상업적 이용을 도울 수 있을 것이다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953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1FE0D-5D86-480C-AB06-938E3765AB3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0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1FE0D-5D86-480C-AB06-938E3765AB3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60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사전적 정의만을 제시한다면 모든사람이 같은 카드를 뽑아 게임에서 지는 결과를 맞게됩니다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8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1FE0D-5D86-480C-AB06-938E3765AB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1FE0D-5D86-480C-AB06-938E3765AB3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68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저희가 임베딩을 하는데에 </a:t>
            </a:r>
            <a:r>
              <a:rPr lang="en-US" altLang="ko-KR"/>
              <a:t>fastText</a:t>
            </a:r>
            <a:r>
              <a:rPr lang="ko-KR" altLang="en-US"/>
              <a:t>모델을 선택한 것은</a:t>
            </a:r>
            <a:r>
              <a:rPr lang="en-US" altLang="ko-KR"/>
              <a:t>, </a:t>
            </a:r>
          </a:p>
          <a:p>
            <a:r>
              <a:rPr lang="ko-KR" altLang="en-US"/>
              <a:t>현재 저희가 사용하는 네이버 클라우드 플랫폼에서는 개인 사용자에게는 </a:t>
            </a:r>
            <a:r>
              <a:rPr lang="en-US" altLang="ko-KR"/>
              <a:t>gpu</a:t>
            </a:r>
            <a:r>
              <a:rPr lang="ko-KR" altLang="en-US"/>
              <a:t>를 지원하지 않아 저희의 환경에 맞다는 것이 첫번째입니다</a:t>
            </a:r>
            <a:r>
              <a:rPr lang="en-US" altLang="ko-KR"/>
              <a:t>.</a:t>
            </a:r>
          </a:p>
          <a:p>
            <a:r>
              <a:rPr lang="ko-KR" altLang="en-US"/>
              <a:t>두번째로는 이 </a:t>
            </a:r>
            <a:r>
              <a:rPr lang="en-US" altLang="ko-KR"/>
              <a:t>fasttext</a:t>
            </a:r>
            <a:r>
              <a:rPr lang="ko-KR" altLang="en-US"/>
              <a:t>기법을 사용하면 트레이닝에 사용되지 않은 단어에 대한 임베딩이 가능하며</a:t>
            </a:r>
            <a:endParaRPr lang="en-US" altLang="ko-KR"/>
          </a:p>
          <a:p>
            <a:r>
              <a:rPr lang="ko-KR" altLang="en-US"/>
              <a:t>세번째로는 사전 학습된 모델을 제공 해 현재 데이터가 적은 저희의 프로젝트에서 정확성을 보충해줄 수 있다는 점입니다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084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먼저 </a:t>
            </a:r>
            <a:r>
              <a:rPr lang="en-US" altLang="ko-KR"/>
              <a:t>LIGHTGBM </a:t>
            </a:r>
            <a:r>
              <a:rPr lang="ko-KR" altLang="en-US"/>
              <a:t>모델은 임베딩된 단어와 카드 번호를 </a:t>
            </a:r>
            <a:r>
              <a:rPr lang="en-US" altLang="ko-KR"/>
              <a:t>1:1</a:t>
            </a:r>
            <a:r>
              <a:rPr lang="ko-KR" altLang="en-US"/>
              <a:t>로 연관시킨 뒤 트레이닝을 시켰습니다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19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저희의 분류 모델을 사용한다면 </a:t>
            </a:r>
            <a:r>
              <a:rPr lang="en-US" altLang="ko-KR"/>
              <a:t>‘</a:t>
            </a:r>
            <a:r>
              <a:rPr lang="ko-KR" altLang="en-US"/>
              <a:t>솔로</a:t>
            </a:r>
            <a:r>
              <a:rPr lang="en-US" altLang="ko-KR"/>
              <a:t>’ </a:t>
            </a:r>
            <a:r>
              <a:rPr lang="ko-KR" altLang="en-US"/>
              <a:t>라는 카드는 오른쪽 카드와 가장 유사성이 높다라고 하는 것을 볼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‘</a:t>
            </a:r>
            <a:r>
              <a:rPr lang="ko-KR" altLang="en-US"/>
              <a:t>솔로</a:t>
            </a:r>
            <a:r>
              <a:rPr lang="en-US" altLang="ko-KR"/>
              <a:t>’</a:t>
            </a:r>
            <a:r>
              <a:rPr lang="ko-KR" altLang="en-US"/>
              <a:t>라는 단어에 대한 트레닝을 거치지 않은 상태임에도 불구하고 말입니다</a:t>
            </a:r>
            <a:r>
              <a:rPr lang="en-US" altLang="ko-KR"/>
              <a:t>.</a:t>
            </a:r>
          </a:p>
          <a:p>
            <a:r>
              <a:rPr lang="ko-KR" altLang="en-US"/>
              <a:t>저희는 이 코드를 이용해서 현재 있는 카드 리스트 중에 특정 키워드와 가장 유사한 단어가 무엇인지 맞춰보는 </a:t>
            </a:r>
            <a:r>
              <a:rPr lang="en-US" altLang="ko-KR"/>
              <a:t>AI </a:t>
            </a:r>
            <a:r>
              <a:rPr lang="ko-KR" altLang="en-US"/>
              <a:t>함수를 구현하였습니다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32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저희의 데이터를 이용해 </a:t>
            </a:r>
            <a:r>
              <a:rPr lang="en-US" altLang="ko-KR"/>
              <a:t>PCA </a:t>
            </a:r>
            <a:r>
              <a:rPr lang="ko-KR" altLang="en-US"/>
              <a:t>차원 압축 기법을 이용해 카드별로 데이터를 나타내보고자 한 결과입니다</a:t>
            </a:r>
            <a:r>
              <a:rPr lang="en-US" altLang="ko-KR"/>
              <a:t>.</a:t>
            </a:r>
          </a:p>
          <a:p>
            <a:r>
              <a:rPr lang="ko-KR" altLang="en-US"/>
              <a:t>카드 별로 단어가 매핑이 되어있으므로 한 카드 내에서 군집화 된 형태를 보려면 </a:t>
            </a:r>
            <a:r>
              <a:rPr lang="en-US" altLang="ko-KR"/>
              <a:t>PCA</a:t>
            </a:r>
            <a:r>
              <a:rPr lang="ko-KR" altLang="en-US"/>
              <a:t>기법을 사용해야 했고</a:t>
            </a:r>
            <a:r>
              <a:rPr lang="en-US" altLang="ko-KR"/>
              <a:t>, 3D</a:t>
            </a:r>
            <a:r>
              <a:rPr lang="ko-KR" altLang="en-US"/>
              <a:t>로 볼 수 있도록 </a:t>
            </a:r>
            <a:endParaRPr lang="en-US" altLang="ko-KR"/>
          </a:p>
          <a:p>
            <a:r>
              <a:rPr lang="en-US" altLang="ko-KR"/>
              <a:t>google</a:t>
            </a:r>
            <a:r>
              <a:rPr lang="ko-KR" altLang="en-US"/>
              <a:t>의 </a:t>
            </a:r>
            <a:r>
              <a:rPr lang="en-US" altLang="ko-KR"/>
              <a:t>embedding projector</a:t>
            </a:r>
            <a:r>
              <a:rPr lang="ko-KR" altLang="en-US"/>
              <a:t>를 사용했습니다</a:t>
            </a:r>
            <a:r>
              <a:rPr lang="en-US" altLang="ko-KR"/>
              <a:t>.</a:t>
            </a:r>
          </a:p>
          <a:p>
            <a:r>
              <a:rPr lang="ko-KR" altLang="en-US"/>
              <a:t>왼쪽 화면은 절망이란 단어와 거리가 가장 가까운 단어가 체념</a:t>
            </a:r>
            <a:r>
              <a:rPr lang="en-US" altLang="ko-KR"/>
              <a:t>, </a:t>
            </a:r>
            <a:r>
              <a:rPr lang="ko-KR" altLang="en-US"/>
              <a:t>심연</a:t>
            </a:r>
            <a:r>
              <a:rPr lang="en-US" altLang="ko-KR"/>
              <a:t>, </a:t>
            </a:r>
            <a:r>
              <a:rPr lang="ko-KR" altLang="en-US"/>
              <a:t>고립 순인것을 볼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이런식으로 들어가서 확인을 해보면 아틀란티스와 같은 단어는 수중도시</a:t>
            </a:r>
            <a:r>
              <a:rPr lang="en-US" altLang="ko-KR"/>
              <a:t>,</a:t>
            </a:r>
            <a:r>
              <a:rPr lang="ko-KR" altLang="en-US"/>
              <a:t>비밀도시 이런 키워드와 붙어있는 형태인것을 볼 수 있게 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3519-D8B4-44CB-AA69-AFA62DE187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6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6E7BA-9C27-44CC-94E0-5A6FACB99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64EA77-7AEF-488E-AA1A-196427308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8C69F1-C2EE-4091-9AF6-23786AE8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4BD08-BCCE-49AF-843D-843CD0B4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01A575-4FD9-4D24-849A-A9B73B6B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9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D3F1-C1A4-4717-85B5-8482A7CA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6983FF-567D-406B-80B7-1E90FEB5B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8D7B08-F2FE-40E0-9DAE-CA6D689C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9A56D-0235-40B6-83E7-0575E3B4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829C4-6A40-41EA-9476-7F43A423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8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C50050-5127-449E-BAEF-2FE1FECC0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5AB16C-1CF2-4EC2-B475-AF156130B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1453F-C956-4042-BEEC-7178E64A4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945209-8813-4B82-A7F4-9A518EBA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75CBF-55E1-4DD1-9D78-04ECCDD4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90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4F56F-8249-4C25-B8F4-652A07EA1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8AAB5-2C45-49E1-BA20-95C5951B4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361348-8591-49ED-B455-3544DB238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9C1F5-F8E9-4581-BC27-D76422D3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14D76-76C9-4E67-B370-969CFC9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2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331BC-7E4F-452D-B154-8221D649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0F4CF-D4B0-44E3-A519-85BFBF7E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0EB99-D0B3-4EA0-9935-BFA20B5A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53BBAF-3330-4F19-84CA-A75E19E5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15B981-1CB7-4451-8A51-A550FB097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0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0B519-3B9C-474F-AFB1-6B74EAE7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3964E-FA2A-437D-A451-5FECBC2FA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9FC63B-2FED-4602-AA8C-B5F4138258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7E7E79-19BB-47A6-AEF2-D704FC7E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C342B-43CD-47F2-8D4B-584D846B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E02AB-6F11-4C34-93BE-497AE0CD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4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3D62E-2053-45BA-B99A-169C780E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D8F97A-7EBB-4B7E-AEAE-B60A80B9F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767A5D-9518-4C59-8D79-4B75C07B3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D67D83-DE57-4FFD-BDC3-0E0836A75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41D83B-A921-45C2-A1F6-FC1C154D7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9157B83-BD88-4845-A3BB-3B0D0CEA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497A7B-A1DE-40A8-965E-E7DCB86D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250BEA-3C3E-4B7F-B74E-8FB38F14A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0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4B180-877F-4B7B-9302-99195E45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B1A27A-D6AA-406A-AEFA-C162CAEA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1D3F29-EABF-477E-B587-72A5AF34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0AF455-6EA3-48D4-B205-539F6935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7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99F1A-F67C-417E-809D-BE1587D1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1CC798-382C-40C5-B7A4-DAA70432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B0240-CE3D-442A-B886-30EA5820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82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4A016-9E65-405D-8C97-F7525E29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833B5-4CC2-44B2-87E6-C085E8889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0507FE-FDB9-46C2-92F6-E150D9555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357688-8680-470C-BB7D-C8BE3847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0A0F61-DDE3-4249-B3FE-9AB2ABF7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18A717-B04A-4D53-A2DF-58129603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0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7E17E-6B08-4536-9F00-66D8188D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F9021C-F537-4213-90E6-B63568452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A957FF-435A-443A-8B63-600B21C06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F7DBE7-BEF6-4116-95EA-32F8CD82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C2B29-1216-450F-A8E2-E55DECFC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6228D2-4A81-44F4-9912-F78F0D27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1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D680BA-86D9-441B-97E5-2268B83B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C545D-1B9C-42FF-A314-963A1F3AE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732B3-1818-4AC1-AC81-14021C3C7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0B5B7-8ACA-4F21-9D52-05194C25A687}" type="datetimeFigureOut">
              <a:rPr lang="ko-KR" altLang="en-US" smtClean="0"/>
              <a:t>2021-05-27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14A041-6820-415D-BEA0-EBA04D07B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17D2D-DA05-4780-A518-5753227B8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9DD66-B86D-41A7-98E8-3AE86CB17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5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TxomwVr9yUpLzKCJbuxCXntTHqZ7TYhy/view?usp=sharing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or.tensorflow.org/?config=https://gist.githubusercontent.com/bsj805/ffbc5454c8c2acdcfa74deeaaf7cc2c3/raw/a633d60eacf35c24874563e9e5301de74f0365ae/23_card_0524.json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SHprKkejwE?feature=oembed" TargetMode="External"/><Relationship Id="rId4" Type="http://schemas.openxmlformats.org/officeDocument/2006/relationships/hyperlink" Target="https://youtu.be/8SHprKkejw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microsoft.com/office/2007/relationships/hdphoto" Target="../media/hdphoto2.wdp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23BC8-C9C9-4D0F-A7D3-23F0A0859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4331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6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보드 게임을 통한 </a:t>
            </a:r>
            <a:br>
              <a:rPr lang="en-US" altLang="ko-KR" sz="6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6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단어 군집화 인공지능</a:t>
            </a:r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4D43336E-0497-4083-9A38-AFE7E206659C}"/>
              </a:ext>
            </a:extLst>
          </p:cNvPr>
          <p:cNvSpPr txBox="1">
            <a:spLocks/>
          </p:cNvSpPr>
          <p:nvPr/>
        </p:nvSpPr>
        <p:spPr>
          <a:xfrm>
            <a:off x="1524000" y="4909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김태희 변성진 임성근 </a:t>
            </a:r>
            <a:r>
              <a:rPr lang="ko-KR" altLang="en-US" err="1">
                <a:latin typeface="Microsoft GothicNeo"/>
                <a:ea typeface="Microsoft GothicNeo"/>
                <a:cs typeface="Microsoft GothicNeo"/>
              </a:rPr>
              <a:t>차승호</a:t>
            </a:r>
            <a:endParaRPr lang="en-US" altLang="ko-KR" err="1">
              <a:latin typeface="Microsoft GothicNeo"/>
              <a:ea typeface="Microsoft GothicNeo"/>
              <a:cs typeface="Microsoft GothicNeo"/>
            </a:endParaRPr>
          </a:p>
          <a:p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전반부 발표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: 차승호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후반부 발표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: 임성근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9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조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2F07E1A-FB12-43B6-9D1A-BDC144459371}"/>
              </a:ext>
            </a:extLst>
          </p:cNvPr>
          <p:cNvSpPr txBox="1">
            <a:spLocks/>
          </p:cNvSpPr>
          <p:nvPr/>
        </p:nvSpPr>
        <p:spPr>
          <a:xfrm>
            <a:off x="1524000" y="3220831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누가 기침소리를 내었는가 팀</a:t>
            </a:r>
            <a:endParaRPr lang="en-US" altLang="ko-KR" sz="4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B2CB0E-C629-42CE-80E3-FF00EADF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69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69C49-335D-45F3-8DFF-ACEDE2DD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2.3 통신규약</a:t>
            </a:r>
            <a:endParaRPr lang="ko-KR" altLang="en-US"/>
          </a:p>
        </p:txBody>
      </p:sp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8DD360A-5BCE-41EE-AF00-97E40E7E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374" y="782129"/>
            <a:ext cx="3544343" cy="569630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1D978E-173C-423F-908E-65BEC7ABDC0A}"/>
              </a:ext>
            </a:extLst>
          </p:cNvPr>
          <p:cNvSpPr/>
          <p:nvPr/>
        </p:nvSpPr>
        <p:spPr>
          <a:xfrm>
            <a:off x="1983471" y="3229991"/>
            <a:ext cx="2384888" cy="7340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JSON 형식</a:t>
            </a:r>
            <a:endParaRPr lang="ko-KR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6E6387-EE8E-4154-885E-A3017DB1E01E}"/>
              </a:ext>
            </a:extLst>
          </p:cNvPr>
          <p:cNvSpPr/>
          <p:nvPr/>
        </p:nvSpPr>
        <p:spPr>
          <a:xfrm>
            <a:off x="1940338" y="1936028"/>
            <a:ext cx="2428020" cy="7915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HTTP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5EE204-91B7-4992-9D78-657DCA7A2C71}"/>
              </a:ext>
            </a:extLst>
          </p:cNvPr>
          <p:cNvSpPr/>
          <p:nvPr/>
        </p:nvSpPr>
        <p:spPr>
          <a:xfrm>
            <a:off x="1940339" y="4495199"/>
            <a:ext cx="2384888" cy="7340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병렬적인 프로그래밍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A3CFB83-EA31-4AE3-8B0A-7D1279291D1B}"/>
              </a:ext>
            </a:extLst>
          </p:cNvPr>
          <p:cNvCxnSpPr/>
          <p:nvPr/>
        </p:nvCxnSpPr>
        <p:spPr>
          <a:xfrm>
            <a:off x="6096000" y="1041400"/>
            <a:ext cx="1854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45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7D2B-C75B-49D4-8A1E-93ACD3FD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2.3 </a:t>
            </a:r>
            <a:r>
              <a:rPr lang="ko-KR" altLang="en-US" err="1">
                <a:ea typeface="맑은 고딕"/>
              </a:rPr>
              <a:t>머신러닝</a:t>
            </a:r>
            <a:r>
              <a:rPr lang="ko-KR" altLang="en-US">
                <a:ea typeface="맑은 고딕"/>
              </a:rPr>
              <a:t> 및 인공지능 구현</a:t>
            </a:r>
          </a:p>
        </p:txBody>
      </p:sp>
      <p:pic>
        <p:nvPicPr>
          <p:cNvPr id="6" name="_x208865352">
            <a:extLst>
              <a:ext uri="{FF2B5EF4-FFF2-40B4-BE49-F238E27FC236}">
                <a16:creationId xmlns:a16="http://schemas.microsoft.com/office/drawing/2014/main" id="{DD9B04C9-379A-408E-85B7-344AE715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50" y="1502014"/>
            <a:ext cx="3009900" cy="7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D8E0AE9-A45B-45A2-BCC9-506E2EA14E50}"/>
              </a:ext>
            </a:extLst>
          </p:cNvPr>
          <p:cNvSpPr/>
          <p:nvPr/>
        </p:nvSpPr>
        <p:spPr>
          <a:xfrm>
            <a:off x="1112759" y="3196847"/>
            <a:ext cx="4617482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CPU 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기반 환경에서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CPU intensive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 트레이닝 사용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(GPU 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x)</a:t>
            </a:r>
            <a:endParaRPr lang="ko-KR" altLang="en-US" sz="120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3AC9F7-4A36-4078-B4B8-A90F498C8CF9}"/>
              </a:ext>
            </a:extLst>
          </p:cNvPr>
          <p:cNvSpPr/>
          <p:nvPr/>
        </p:nvSpPr>
        <p:spPr>
          <a:xfrm>
            <a:off x="1112759" y="4037428"/>
            <a:ext cx="4617482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트레이닝에 사용되지 않은 단어에 대한 임베딩 가능</a:t>
            </a:r>
            <a:endParaRPr lang="ko-KR" altLang="en-US" sz="12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7AF60C-34E2-428C-B892-BB67FE4B596F}"/>
              </a:ext>
            </a:extLst>
          </p:cNvPr>
          <p:cNvSpPr/>
          <p:nvPr/>
        </p:nvSpPr>
        <p:spPr>
          <a:xfrm>
            <a:off x="1112759" y="4878009"/>
            <a:ext cx="4617482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Common Crawl 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Wikipedia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문서로 사전 학습된 모델 제공</a:t>
            </a:r>
            <a:endParaRPr lang="ko-KR" altLang="en-US" sz="12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8C8A1C-FBA9-41CF-9F24-5B943737E6AB}"/>
              </a:ext>
            </a:extLst>
          </p:cNvPr>
          <p:cNvSpPr/>
          <p:nvPr/>
        </p:nvSpPr>
        <p:spPr>
          <a:xfrm>
            <a:off x="6622975" y="3196847"/>
            <a:ext cx="4617482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의사 결정 트리 기반의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gradient boosting 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프레임워크</a:t>
            </a:r>
            <a:endParaRPr lang="ko-KR" altLang="en-US" sz="1200"/>
          </a:p>
        </p:txBody>
      </p:sp>
      <p:pic>
        <p:nvPicPr>
          <p:cNvPr id="9" name="_x208866792">
            <a:extLst>
              <a:ext uri="{FF2B5EF4-FFF2-40B4-BE49-F238E27FC236}">
                <a16:creationId xmlns:a16="http://schemas.microsoft.com/office/drawing/2014/main" id="{A4E3E010-AF21-4428-A1DF-514E0CA40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54" y="1640929"/>
            <a:ext cx="1812925" cy="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_x208866632">
            <a:extLst>
              <a:ext uri="{FF2B5EF4-FFF2-40B4-BE49-F238E27FC236}">
                <a16:creationId xmlns:a16="http://schemas.microsoft.com/office/drawing/2014/main" id="{EC2EED46-E3D7-4A88-AA00-1C993C16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 bwMode="auto">
          <a:xfrm>
            <a:off x="9453953" y="4613898"/>
            <a:ext cx="724063" cy="8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5A390D-2F2F-4CBA-905A-EBED7035445E}"/>
              </a:ext>
            </a:extLst>
          </p:cNvPr>
          <p:cNvSpPr/>
          <p:nvPr/>
        </p:nvSpPr>
        <p:spPr>
          <a:xfrm>
            <a:off x="9078477" y="5810077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</a:t>
            </a:r>
            <a:endParaRPr lang="ko-KR" altLang="en-US" sz="1600"/>
          </a:p>
        </p:txBody>
      </p:sp>
      <p:pic>
        <p:nvPicPr>
          <p:cNvPr id="14" name="Picture 2" descr="TensorFlow를 사용하여 손쉽게 빌드, 배포, 실험">
            <a:extLst>
              <a:ext uri="{FF2B5EF4-FFF2-40B4-BE49-F238E27FC236}">
                <a16:creationId xmlns:a16="http://schemas.microsoft.com/office/drawing/2014/main" id="{D8E45A69-61DB-4AAE-802F-C6D23AC5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304" y="4613898"/>
            <a:ext cx="1643971" cy="92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771102-CE39-4533-AC43-526BA5EA6E90}"/>
              </a:ext>
            </a:extLst>
          </p:cNvPr>
          <p:cNvSpPr/>
          <p:nvPr/>
        </p:nvSpPr>
        <p:spPr>
          <a:xfrm>
            <a:off x="6906783" y="5810078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분류모델</a:t>
            </a:r>
            <a:endParaRPr lang="ko-KR" altLang="en-US" sz="16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4F58B43-ED2C-4EC9-AA62-CB1312EAA5ED}"/>
              </a:ext>
            </a:extLst>
          </p:cNvPr>
          <p:cNvSpPr/>
          <p:nvPr/>
        </p:nvSpPr>
        <p:spPr>
          <a:xfrm>
            <a:off x="2683992" y="241964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임베딩</a:t>
            </a:r>
            <a:endParaRPr lang="ko-KR" altLang="en-US" sz="16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6248DF2-36FD-4B0C-B646-F1915C82A5C1}"/>
              </a:ext>
            </a:extLst>
          </p:cNvPr>
          <p:cNvSpPr/>
          <p:nvPr/>
        </p:nvSpPr>
        <p:spPr>
          <a:xfrm>
            <a:off x="8194208" y="2433089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분류모델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48725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0F586B-BD6E-4C78-84F8-B6BB1E3BFD5B}"/>
              </a:ext>
            </a:extLst>
          </p:cNvPr>
          <p:cNvSpPr/>
          <p:nvPr/>
        </p:nvSpPr>
        <p:spPr>
          <a:xfrm>
            <a:off x="6285938" y="1814286"/>
            <a:ext cx="4604657" cy="1614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116216-BF1A-49BE-94C0-4554B843C53D}"/>
              </a:ext>
            </a:extLst>
          </p:cNvPr>
          <p:cNvSpPr/>
          <p:nvPr/>
        </p:nvSpPr>
        <p:spPr>
          <a:xfrm>
            <a:off x="838200" y="1814286"/>
            <a:ext cx="4604657" cy="1614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82D13F-74AA-4FB4-8C67-400296E0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2.3 </a:t>
            </a:r>
            <a:r>
              <a:rPr lang="ko-KR" altLang="en-US" err="1">
                <a:ea typeface="맑은 고딕"/>
              </a:rPr>
              <a:t>머신러닝</a:t>
            </a:r>
            <a:r>
              <a:rPr lang="ko-KR" altLang="en-US">
                <a:ea typeface="맑은 고딕"/>
              </a:rPr>
              <a:t> 및 인공지능 구현 과정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E75AF34-23B4-4AD8-841C-D3FA4893A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4" y="2184574"/>
            <a:ext cx="4531146" cy="874134"/>
          </a:xfr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2F17229-BEEF-4D52-909B-F0167CE3B77D}"/>
              </a:ext>
            </a:extLst>
          </p:cNvPr>
          <p:cNvSpPr/>
          <p:nvPr/>
        </p:nvSpPr>
        <p:spPr>
          <a:xfrm>
            <a:off x="2276582" y="3505720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임베딩</a:t>
            </a:r>
            <a:endParaRPr lang="ko-KR" altLang="en-US" sz="16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3D08690-3A24-453E-B490-ABF09F266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716" y="2353665"/>
            <a:ext cx="1334062" cy="53595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2379653-DDD2-4282-B0E2-FE22E5C29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828" y="1943222"/>
            <a:ext cx="1879059" cy="135684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2C5C3CA-8427-45CD-855D-09CB65853ABF}"/>
              </a:ext>
            </a:extLst>
          </p:cNvPr>
          <p:cNvSpPr/>
          <p:nvPr/>
        </p:nvSpPr>
        <p:spPr>
          <a:xfrm>
            <a:off x="7926341" y="3505720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/>
              <a:t>다중 클래스 분류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431FC8F-1B87-4B34-9A78-7EB43690559E}"/>
              </a:ext>
            </a:extLst>
          </p:cNvPr>
          <p:cNvSpPr/>
          <p:nvPr/>
        </p:nvSpPr>
        <p:spPr>
          <a:xfrm>
            <a:off x="5585399" y="2483756"/>
            <a:ext cx="556745" cy="2757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5B2FCDA-30E7-43CA-BE0B-3D7E97864D4D}"/>
              </a:ext>
            </a:extLst>
          </p:cNvPr>
          <p:cNvSpPr/>
          <p:nvPr/>
        </p:nvSpPr>
        <p:spPr>
          <a:xfrm rot="2972759">
            <a:off x="5532088" y="3846089"/>
            <a:ext cx="556745" cy="2757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DD87D3-22AA-4996-8B78-93EE5C65FAFA}"/>
              </a:ext>
            </a:extLst>
          </p:cNvPr>
          <p:cNvSpPr/>
          <p:nvPr/>
        </p:nvSpPr>
        <p:spPr>
          <a:xfrm>
            <a:off x="6285938" y="4285261"/>
            <a:ext cx="4604657" cy="1614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23E4712-C5FB-4DB7-815E-4063D4393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377" y="4313873"/>
            <a:ext cx="3042944" cy="1557489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DE8E6A8-3A59-4A37-935C-9028A39D4BF7}"/>
              </a:ext>
            </a:extLst>
          </p:cNvPr>
          <p:cNvSpPr/>
          <p:nvPr/>
        </p:nvSpPr>
        <p:spPr>
          <a:xfrm>
            <a:off x="7926341" y="597671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/>
              <a:t>PCA </a:t>
            </a:r>
            <a:r>
              <a:rPr lang="ko-KR" altLang="en-US" sz="1600"/>
              <a:t>유사도 분석</a:t>
            </a:r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E3E85C53-E28E-46C5-B84B-12D1755DF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16" y="24423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3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622EE-B698-46B0-AD56-B437357E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146516-C8E8-4D25-AB18-9DE9CE73F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7" y="2448383"/>
            <a:ext cx="5468113" cy="3267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CAC933-8AC4-45DE-AE99-138AA3F4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312" y="2448383"/>
            <a:ext cx="5199887" cy="3267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68F77CB-F2E6-4AED-A904-E3C5AEEF2B2C}"/>
              </a:ext>
            </a:extLst>
          </p:cNvPr>
          <p:cNvSpPr/>
          <p:nvPr/>
        </p:nvSpPr>
        <p:spPr>
          <a:xfrm>
            <a:off x="1570730" y="600539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임베딩된 단어</a:t>
            </a:r>
            <a:endParaRPr lang="ko-KR" altLang="en-US" sz="16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5C9091-618B-4F8F-A5BB-8BC2E9A9DB30}"/>
              </a:ext>
            </a:extLst>
          </p:cNvPr>
          <p:cNvSpPr/>
          <p:nvPr/>
        </p:nvSpPr>
        <p:spPr>
          <a:xfrm>
            <a:off x="3045746" y="6264108"/>
            <a:ext cx="676023" cy="59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3A7AB55-1F5C-4605-AFC4-45381FB795A1}"/>
              </a:ext>
            </a:extLst>
          </p:cNvPr>
          <p:cNvSpPr/>
          <p:nvPr/>
        </p:nvSpPr>
        <p:spPr>
          <a:xfrm>
            <a:off x="3721769" y="600539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카드 번호</a:t>
            </a:r>
            <a:endParaRPr lang="ko-KR" altLang="en-US" sz="16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6021F1E-8CBB-444C-933F-05A9B1C0466A}"/>
              </a:ext>
            </a:extLst>
          </p:cNvPr>
          <p:cNvSpPr/>
          <p:nvPr/>
        </p:nvSpPr>
        <p:spPr>
          <a:xfrm>
            <a:off x="8168748" y="600539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60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개의 카드에 대한 분류</a:t>
            </a:r>
            <a:endParaRPr lang="ko-KR" altLang="en-US" sz="160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CE492AD-45B8-4F6F-B8BD-261FBC6AF077}"/>
              </a:ext>
            </a:extLst>
          </p:cNvPr>
          <p:cNvSpPr/>
          <p:nvPr/>
        </p:nvSpPr>
        <p:spPr>
          <a:xfrm>
            <a:off x="838200" y="165877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LIGHTGBM</a:t>
            </a:r>
            <a:endParaRPr lang="ko-KR" altLang="en-US" sz="160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9C8BF42-67E0-44D9-BE72-9BBEA7D5228D}"/>
              </a:ext>
            </a:extLst>
          </p:cNvPr>
          <p:cNvSpPr/>
          <p:nvPr/>
        </p:nvSpPr>
        <p:spPr>
          <a:xfrm>
            <a:off x="2371129" y="1800237"/>
            <a:ext cx="3607837" cy="35866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600">
              <a:hlinkClick r:id="rId5"/>
            </a:endParaRPr>
          </a:p>
          <a:p>
            <a:pPr algn="ctr"/>
            <a:r>
              <a:rPr lang="en-US" altLang="ko-KR" sz="600">
                <a:hlinkClick r:id="rId5"/>
              </a:rPr>
              <a:t>https://drive.google.com/file/d/1TxomwVr9yUpLzKCJbuxCXntTHqZ7TYhy/view?usp=sharing</a:t>
            </a:r>
            <a:endParaRPr lang="en-US" altLang="ko-KR" sz="600"/>
          </a:p>
          <a:p>
            <a:pPr algn="ctr"/>
            <a:endParaRPr lang="en-US" altLang="ko-KR" sz="60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83AAF9D4-3BCF-4882-A1B0-D61B404E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>
                <a:ea typeface="맑은 고딕"/>
              </a:rPr>
              <a:t>2.3 </a:t>
            </a:r>
            <a:r>
              <a:rPr lang="ko-KR" altLang="en-US" err="1">
                <a:ea typeface="맑은 고딕"/>
              </a:rPr>
              <a:t>머신러닝</a:t>
            </a:r>
            <a:r>
              <a:rPr lang="ko-KR" altLang="en-US">
                <a:ea typeface="맑은 고딕"/>
              </a:rPr>
              <a:t> 및 인공지능 구현</a:t>
            </a:r>
          </a:p>
        </p:txBody>
      </p:sp>
    </p:spTree>
    <p:extLst>
      <p:ext uri="{BB962C8B-B14F-4D97-AF65-F5344CB8AC3E}">
        <p14:creationId xmlns:p14="http://schemas.microsoft.com/office/powerpoint/2010/main" val="2844688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 descr="커튼, 바닥이(가) 표시된 사진&#10;&#10;자동 생성된 설명">
            <a:extLst>
              <a:ext uri="{FF2B5EF4-FFF2-40B4-BE49-F238E27FC236}">
                <a16:creationId xmlns:a16="http://schemas.microsoft.com/office/drawing/2014/main" id="{1C65B40E-0019-4D61-8B61-891F9C3AA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1" y="1791770"/>
            <a:ext cx="2447627" cy="3486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38FDF9-8D19-4C65-9A1A-7916F5120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268" y="1710952"/>
            <a:ext cx="4496427" cy="3486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A1A84A8-BC26-4EFA-82EE-726B50EE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49513"/>
              </p:ext>
            </p:extLst>
          </p:nvPr>
        </p:nvGraphicFramePr>
        <p:xfrm>
          <a:off x="12434338" y="1843084"/>
          <a:ext cx="732297" cy="4351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2297">
                  <a:extLst>
                    <a:ext uri="{9D8B030D-6E8A-4147-A177-3AD203B41FA5}">
                      <a16:colId xmlns:a16="http://schemas.microsoft.com/office/drawing/2014/main" val="1557974934"/>
                    </a:ext>
                  </a:extLst>
                </a:gridCol>
              </a:tblGrid>
              <a:tr h="1495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콘서트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4252013742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무도회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138005257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신데렐라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3558991179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계단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3137377325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엘리스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316024259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중세시대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818413201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오페라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2192932042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무대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3548517448"/>
                  </a:ext>
                </a:extLst>
              </a:tr>
              <a:tr h="1495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관음증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1553623452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거울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2693526302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모델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716858873"/>
                  </a:ext>
                </a:extLst>
              </a:tr>
              <a:tr h="235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미스코리아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2717262291"/>
                  </a:ext>
                </a:extLst>
              </a:tr>
              <a:tr h="2353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미스네덜란드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33070196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구한말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714849138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마마무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707895837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무도회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4239027569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무대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2201242836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공연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1885644686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준비시간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2348951020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준비중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1593749581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바람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1427061975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커튼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1550311284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소녀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840259056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무대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2613507908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비밀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639176247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확인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1919705096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진실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3766041856"/>
                  </a:ext>
                </a:extLst>
              </a:tr>
              <a:tr h="143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금기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2040173481"/>
                  </a:ext>
                </a:extLst>
              </a:tr>
              <a:tr h="1495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교복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00" marR="6500" marT="6500" marB="0" anchor="ctr"/>
                </a:tc>
                <a:extLst>
                  <a:ext uri="{0D108BD9-81ED-4DB2-BD59-A6C34878D82A}">
                    <a16:rowId xmlns:a16="http://schemas.microsoft.com/office/drawing/2014/main" val="76654212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DCBF1BAB-139C-4ED9-AC0E-190CCD1F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606" y="1843084"/>
            <a:ext cx="4476663" cy="244231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57D32F5-F30D-4EE7-885E-5E83CF41F6A2}"/>
              </a:ext>
            </a:extLst>
          </p:cNvPr>
          <p:cNvCxnSpPr/>
          <p:nvPr/>
        </p:nvCxnSpPr>
        <p:spPr>
          <a:xfrm>
            <a:off x="5169159" y="1940767"/>
            <a:ext cx="2715208" cy="76511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DD04C4C-24B9-49BE-A972-09041DC29F51}"/>
              </a:ext>
            </a:extLst>
          </p:cNvPr>
          <p:cNvCxnSpPr>
            <a:cxnSpLocks/>
          </p:cNvCxnSpPr>
          <p:nvPr/>
        </p:nvCxnSpPr>
        <p:spPr>
          <a:xfrm flipV="1">
            <a:off x="6096000" y="3535089"/>
            <a:ext cx="1964343" cy="117238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제목 1">
            <a:extLst>
              <a:ext uri="{FF2B5EF4-FFF2-40B4-BE49-F238E27FC236}">
                <a16:creationId xmlns:a16="http://schemas.microsoft.com/office/drawing/2014/main" id="{DEC9C3C4-4025-475E-B326-6FAC6014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>
                <a:ea typeface="맑은 고딕"/>
              </a:rPr>
              <a:t>2.3 </a:t>
            </a:r>
            <a:r>
              <a:rPr lang="ko-KR" altLang="en-US" err="1">
                <a:ea typeface="맑은 고딕"/>
              </a:rPr>
              <a:t>머신러닝</a:t>
            </a:r>
            <a:r>
              <a:rPr lang="ko-KR" altLang="en-US">
                <a:ea typeface="맑은 고딕"/>
              </a:rPr>
              <a:t> 및 인공지능 구현</a:t>
            </a:r>
          </a:p>
        </p:txBody>
      </p:sp>
      <p:pic>
        <p:nvPicPr>
          <p:cNvPr id="3" name="그림 2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09C5498F-12E4-4C8C-B675-D87A7E0D4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49" y="4353462"/>
            <a:ext cx="4166283" cy="13682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B0A0DD-F583-4FBA-B888-A7169B9A6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2521" y="6124947"/>
            <a:ext cx="3295650" cy="485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A4DF5E-AE9B-4D66-9622-334F8508E5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40" t="1" b="-1"/>
          <a:stretch/>
        </p:blipFill>
        <p:spPr>
          <a:xfrm>
            <a:off x="299622" y="5599863"/>
            <a:ext cx="7193984" cy="2500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AEC789-0F6A-4149-B872-06A3E4A63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622" y="6124947"/>
            <a:ext cx="2819794" cy="46679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D389EFA-3A9A-4DC2-8352-8067EA81AB7F}"/>
              </a:ext>
            </a:extLst>
          </p:cNvPr>
          <p:cNvSpPr/>
          <p:nvPr/>
        </p:nvSpPr>
        <p:spPr>
          <a:xfrm>
            <a:off x="3252775" y="6233302"/>
            <a:ext cx="352876" cy="25007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B044BC-ACCD-49F3-9E65-C783B4219D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622" y="5865433"/>
            <a:ext cx="696881" cy="1398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9A2BF6-5742-46F7-80A2-24B8653E9A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242" y="5880703"/>
            <a:ext cx="732067" cy="1220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653D29-199E-4573-B38C-2961E75810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9852" y="5863521"/>
            <a:ext cx="808354" cy="1411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05B8733-9A4E-4CD5-9052-1ECAD4862A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1662" y="5883176"/>
            <a:ext cx="698837" cy="1195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456139-B853-4689-B8CC-4426DFBD93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9897" y="5882830"/>
            <a:ext cx="662193" cy="11358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74F801-CCB6-42E6-953D-FF1FCF3419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61489" y="5882655"/>
            <a:ext cx="801192" cy="1265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6E7F6E6-0E07-4853-90C1-E7A50A9B76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26021" y="5905405"/>
            <a:ext cx="564030" cy="973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761DB88-7BCA-46E6-AACA-61424767E9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7937" y="5890033"/>
            <a:ext cx="709819" cy="11640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64DD5CB-9A79-4306-8ADD-3964B4CBD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9850" y="5900647"/>
            <a:ext cx="513921" cy="757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8321495-2D35-4133-A741-CA00250DD4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0159" y="5900647"/>
            <a:ext cx="439716" cy="72791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0201F4B-7A8E-47DE-BBC0-19423DD0ED1B}"/>
              </a:ext>
            </a:extLst>
          </p:cNvPr>
          <p:cNvCxnSpPr>
            <a:cxnSpLocks/>
          </p:cNvCxnSpPr>
          <p:nvPr/>
        </p:nvCxnSpPr>
        <p:spPr>
          <a:xfrm flipH="1">
            <a:off x="299622" y="5973438"/>
            <a:ext cx="2413553" cy="146468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DEC9B7A-B9F4-4BBB-AC54-213180CA3CB3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3114219" y="5937043"/>
            <a:ext cx="35656" cy="234355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BA40E4C-A851-4B8F-823D-6C88565673C4}"/>
              </a:ext>
            </a:extLst>
          </p:cNvPr>
          <p:cNvCxnSpPr>
            <a:cxnSpLocks/>
          </p:cNvCxnSpPr>
          <p:nvPr/>
        </p:nvCxnSpPr>
        <p:spPr>
          <a:xfrm flipH="1">
            <a:off x="3782521" y="5953061"/>
            <a:ext cx="3236263" cy="148643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23C5E8-BDF6-4271-A16D-C567DE121F2C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7115043" y="5938523"/>
            <a:ext cx="398728" cy="25208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4E8DF9-92FC-499A-8C36-622518B58397}"/>
              </a:ext>
            </a:extLst>
          </p:cNvPr>
          <p:cNvSpPr txBox="1"/>
          <p:nvPr/>
        </p:nvSpPr>
        <p:spPr>
          <a:xfrm>
            <a:off x="7336972" y="6090061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b="1">
                <a:latin typeface="Microsoft GothicNeo"/>
                <a:ea typeface="Microsoft GothicNeo"/>
                <a:cs typeface="Microsoft GothicNeo"/>
              </a:rPr>
              <a:t>0: 랜덤하게 선택</a:t>
            </a:r>
            <a:endParaRPr lang="ko-KR" b="1">
              <a:latin typeface="Microsoft GothicNeo"/>
              <a:ea typeface="Microsoft GothicNeo"/>
              <a:cs typeface="Microsoft GothicNeo"/>
            </a:endParaRPr>
          </a:p>
          <a:p>
            <a:r>
              <a:rPr lang="ko-KR" altLang="en-US" sz="1000" b="1">
                <a:latin typeface="Microsoft GothicNeo"/>
                <a:ea typeface="Microsoft GothicNeo"/>
                <a:cs typeface="Microsoft GothicNeo"/>
              </a:rPr>
              <a:t>1: 5월 17일까지의 데이터로 분류</a:t>
            </a:r>
          </a:p>
          <a:p>
            <a:r>
              <a:rPr lang="ko-KR" altLang="en-US" sz="1000" b="1">
                <a:latin typeface="Microsoft GothicNeo"/>
                <a:ea typeface="Microsoft GothicNeo"/>
                <a:cs typeface="Microsoft GothicNeo"/>
              </a:rPr>
              <a:t>2: 5월 24일까지의 데이터로 분류</a:t>
            </a:r>
          </a:p>
        </p:txBody>
      </p:sp>
    </p:spTree>
    <p:extLst>
      <p:ext uri="{BB962C8B-B14F-4D97-AF65-F5344CB8AC3E}">
        <p14:creationId xmlns:p14="http://schemas.microsoft.com/office/powerpoint/2010/main" val="11269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950B80-688C-43D2-8AE4-D89FBF33D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E8D4F22-A053-43E2-8234-0AFDEC66B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>
                <a:ea typeface="맑은 고딕"/>
              </a:rPr>
              <a:t>2.3 </a:t>
            </a:r>
            <a:r>
              <a:rPr lang="ko-KR" altLang="en-US" err="1">
                <a:ea typeface="맑은 고딕"/>
              </a:rPr>
              <a:t>머신러닝</a:t>
            </a:r>
            <a:r>
              <a:rPr lang="ko-KR" altLang="en-US">
                <a:ea typeface="맑은 고딕"/>
              </a:rPr>
              <a:t> 및 인공지능 구현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4458B6-BFBC-43AC-88ED-53FB8F9B28B0}"/>
              </a:ext>
            </a:extLst>
          </p:cNvPr>
          <p:cNvGrpSpPr/>
          <p:nvPr/>
        </p:nvGrpSpPr>
        <p:grpSpPr>
          <a:xfrm>
            <a:off x="8277225" y="1825625"/>
            <a:ext cx="3229666" cy="2379397"/>
            <a:chOff x="6210300" y="2004654"/>
            <a:chExt cx="3229666" cy="23793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22EF7E-1B67-475A-BCA9-D16B9A8E5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6140"/>
            <a:stretch/>
          </p:blipFill>
          <p:spPr>
            <a:xfrm>
              <a:off x="6210300" y="2004654"/>
              <a:ext cx="2009776" cy="23793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24285C8-95CF-4E39-9591-017CC0DE3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378"/>
            <a:stretch/>
          </p:blipFill>
          <p:spPr>
            <a:xfrm>
              <a:off x="8220076" y="2004654"/>
              <a:ext cx="1219890" cy="2379397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194C6EC-9C09-4857-9012-814B2CFA8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04" y="1975019"/>
            <a:ext cx="5364767" cy="43333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B39E63-93A2-4F6E-A340-17B7FFCD4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71" y="1975019"/>
            <a:ext cx="2053936" cy="43368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93A705-FA77-4294-893E-9E8F86CBB6DF}"/>
              </a:ext>
            </a:extLst>
          </p:cNvPr>
          <p:cNvSpPr txBox="1"/>
          <p:nvPr/>
        </p:nvSpPr>
        <p:spPr>
          <a:xfrm>
            <a:off x="375704" y="6283495"/>
            <a:ext cx="876829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>
                <a:hlinkClick r:id="rId6"/>
              </a:rPr>
              <a:t>https://projector.tensorflow.org/?config=https://gist.githubusercontent.com/bsj805/ffbc5454c8c2acdcfa74deeaaf7cc2c3/raw/a633d60eacf35c24874563e9e5301de74f0365ae/23_card_0524.json</a:t>
            </a:r>
            <a:endParaRPr lang="en-US" altLang="ko-KR" sz="1050"/>
          </a:p>
          <a:p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94903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E4745-B2CD-4F5E-A1BB-85CE861A6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3.1 </a:t>
            </a:r>
            <a:r>
              <a:rPr lang="ko-KR" altLang="en-US">
                <a:ea typeface="맑은 고딕"/>
              </a:rPr>
              <a:t>세부 내용 </a:t>
            </a:r>
            <a:r>
              <a:rPr lang="en-US" altLang="ko-KR">
                <a:ea typeface="맑은 고딕"/>
              </a:rPr>
              <a:t>- </a:t>
            </a:r>
            <a:r>
              <a:rPr lang="ko-KR" altLang="en-US">
                <a:ea typeface="맑은 고딕"/>
              </a:rPr>
              <a:t>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1D93F-0241-4CF1-803B-7791C169C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E740E1-4392-4B57-AA4D-0E5F37CA563E}"/>
              </a:ext>
            </a:extLst>
          </p:cNvPr>
          <p:cNvGrpSpPr/>
          <p:nvPr/>
        </p:nvGrpSpPr>
        <p:grpSpPr>
          <a:xfrm>
            <a:off x="2424842" y="2136051"/>
            <a:ext cx="7342316" cy="3834747"/>
            <a:chOff x="3271606" y="2136052"/>
            <a:chExt cx="5648787" cy="2950250"/>
          </a:xfrm>
        </p:grpSpPr>
        <p:pic>
          <p:nvPicPr>
            <p:cNvPr id="4" name="그림 7">
              <a:extLst>
                <a:ext uri="{FF2B5EF4-FFF2-40B4-BE49-F238E27FC236}">
                  <a16:creationId xmlns:a16="http://schemas.microsoft.com/office/drawing/2014/main" id="{1767C653-B12E-4AAC-8850-03EBFC046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606" y="2136052"/>
              <a:ext cx="5648787" cy="295025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D72C7E0-F2C5-4D1D-B04D-D4DF4F158700}"/>
                </a:ext>
              </a:extLst>
            </p:cNvPr>
            <p:cNvSpPr/>
            <p:nvPr/>
          </p:nvSpPr>
          <p:spPr>
            <a:xfrm>
              <a:off x="3391382" y="2199190"/>
              <a:ext cx="2704618" cy="567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819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: 둥근 모서리 43">
            <a:extLst>
              <a:ext uri="{FF2B5EF4-FFF2-40B4-BE49-F238E27FC236}">
                <a16:creationId xmlns:a16="http://schemas.microsoft.com/office/drawing/2014/main" id="{E91DE125-BBCD-8A42-9D5E-D595D2C03D74}"/>
              </a:ext>
            </a:extLst>
          </p:cNvPr>
          <p:cNvSpPr/>
          <p:nvPr/>
        </p:nvSpPr>
        <p:spPr>
          <a:xfrm>
            <a:off x="5007360" y="1486934"/>
            <a:ext cx="6902700" cy="5005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  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NCP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서버 컨테이너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8656A-8E7F-2A47-8A53-B3A91C49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3.2</a:t>
            </a:r>
            <a:r>
              <a:rPr lang="ko-KR" altLang="en-US">
                <a:ea typeface="맑은 고딕"/>
              </a:rPr>
              <a:t> 세부 내용 </a:t>
            </a:r>
            <a:r>
              <a:rPr lang="en-US" altLang="ko-KR">
                <a:ea typeface="맑은 고딕"/>
              </a:rPr>
              <a:t>-</a:t>
            </a:r>
            <a:r>
              <a:rPr lang="ko-KR" altLang="en-US">
                <a:ea typeface="맑은 고딕"/>
              </a:rPr>
              <a:t> 서버</a:t>
            </a:r>
            <a:endParaRPr lang="en-KR">
              <a:ea typeface="맑은 고딕"/>
            </a:endParaRPr>
          </a:p>
        </p:txBody>
      </p:sp>
      <p:sp>
        <p:nvSpPr>
          <p:cNvPr id="43" name="사각형: 둥근 모서리 8">
            <a:extLst>
              <a:ext uri="{FF2B5EF4-FFF2-40B4-BE49-F238E27FC236}">
                <a16:creationId xmlns:a16="http://schemas.microsoft.com/office/drawing/2014/main" id="{52539B11-37F4-FE4F-A538-652EB53291DD}"/>
              </a:ext>
            </a:extLst>
          </p:cNvPr>
          <p:cNvSpPr/>
          <p:nvPr/>
        </p:nvSpPr>
        <p:spPr>
          <a:xfrm>
            <a:off x="5186384" y="2076224"/>
            <a:ext cx="2801457" cy="40691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서버</a:t>
            </a:r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4" name="그룹 1">
            <a:extLst>
              <a:ext uri="{FF2B5EF4-FFF2-40B4-BE49-F238E27FC236}">
                <a16:creationId xmlns:a16="http://schemas.microsoft.com/office/drawing/2014/main" id="{E9C39A47-8D2B-9244-9633-9C5F98429BA2}"/>
              </a:ext>
            </a:extLst>
          </p:cNvPr>
          <p:cNvGrpSpPr/>
          <p:nvPr/>
        </p:nvGrpSpPr>
        <p:grpSpPr>
          <a:xfrm rot="5400000">
            <a:off x="1474398" y="2907011"/>
            <a:ext cx="1020271" cy="581776"/>
            <a:chOff x="1065291" y="4322402"/>
            <a:chExt cx="1020271" cy="581776"/>
          </a:xfrm>
        </p:grpSpPr>
        <p:sp>
          <p:nvSpPr>
            <p:cNvPr id="45" name="화살표: 오른쪽 11">
              <a:extLst>
                <a:ext uri="{FF2B5EF4-FFF2-40B4-BE49-F238E27FC236}">
                  <a16:creationId xmlns:a16="http://schemas.microsoft.com/office/drawing/2014/main" id="{D3179C85-9FB8-4149-B01F-C0E878E4CE2E}"/>
                </a:ext>
              </a:extLst>
            </p:cNvPr>
            <p:cNvSpPr/>
            <p:nvPr/>
          </p:nvSpPr>
          <p:spPr>
            <a:xfrm>
              <a:off x="1065291" y="4322402"/>
              <a:ext cx="1020271" cy="30942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6" name="화살표: 오른쪽 12">
              <a:extLst>
                <a:ext uri="{FF2B5EF4-FFF2-40B4-BE49-F238E27FC236}">
                  <a16:creationId xmlns:a16="http://schemas.microsoft.com/office/drawing/2014/main" id="{B113DFC3-2D3F-CE4F-BF60-ECC08CBEE1F8}"/>
                </a:ext>
              </a:extLst>
            </p:cNvPr>
            <p:cNvSpPr/>
            <p:nvPr/>
          </p:nvSpPr>
          <p:spPr>
            <a:xfrm rot="10800000">
              <a:off x="1065291" y="4594750"/>
              <a:ext cx="1020271" cy="30942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47" name="그룹 14">
            <a:extLst>
              <a:ext uri="{FF2B5EF4-FFF2-40B4-BE49-F238E27FC236}">
                <a16:creationId xmlns:a16="http://schemas.microsoft.com/office/drawing/2014/main" id="{A1612587-E172-B34A-B855-8DBD2AE7B590}"/>
              </a:ext>
            </a:extLst>
          </p:cNvPr>
          <p:cNvGrpSpPr/>
          <p:nvPr/>
        </p:nvGrpSpPr>
        <p:grpSpPr>
          <a:xfrm>
            <a:off x="3726502" y="5212455"/>
            <a:ext cx="1020271" cy="581776"/>
            <a:chOff x="1065291" y="4322402"/>
            <a:chExt cx="1020271" cy="581776"/>
          </a:xfrm>
        </p:grpSpPr>
        <p:sp>
          <p:nvSpPr>
            <p:cNvPr id="48" name="화살표: 오른쪽 15">
              <a:extLst>
                <a:ext uri="{FF2B5EF4-FFF2-40B4-BE49-F238E27FC236}">
                  <a16:creationId xmlns:a16="http://schemas.microsoft.com/office/drawing/2014/main" id="{BC994876-7BCC-3A4A-8FD5-BE5599FAEC01}"/>
                </a:ext>
              </a:extLst>
            </p:cNvPr>
            <p:cNvSpPr/>
            <p:nvPr/>
          </p:nvSpPr>
          <p:spPr>
            <a:xfrm>
              <a:off x="1065291" y="4322402"/>
              <a:ext cx="1020271" cy="30942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49" name="화살표: 오른쪽 16">
              <a:extLst>
                <a:ext uri="{FF2B5EF4-FFF2-40B4-BE49-F238E27FC236}">
                  <a16:creationId xmlns:a16="http://schemas.microsoft.com/office/drawing/2014/main" id="{9DF81391-504D-314A-A906-C78720788D00}"/>
                </a:ext>
              </a:extLst>
            </p:cNvPr>
            <p:cNvSpPr/>
            <p:nvPr/>
          </p:nvSpPr>
          <p:spPr>
            <a:xfrm rot="10800000">
              <a:off x="1065291" y="4594750"/>
              <a:ext cx="1020271" cy="30942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50" name="사각형: 둥근 모서리 27">
            <a:extLst>
              <a:ext uri="{FF2B5EF4-FFF2-40B4-BE49-F238E27FC236}">
                <a16:creationId xmlns:a16="http://schemas.microsoft.com/office/drawing/2014/main" id="{9B547233-F33A-354C-A208-90EDB185DA63}"/>
              </a:ext>
            </a:extLst>
          </p:cNvPr>
          <p:cNvSpPr/>
          <p:nvPr/>
        </p:nvSpPr>
        <p:spPr>
          <a:xfrm>
            <a:off x="9272469" y="2038194"/>
            <a:ext cx="2451772" cy="41071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데이터베이스</a:t>
            </a:r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</p:txBody>
      </p:sp>
      <p:grpSp>
        <p:nvGrpSpPr>
          <p:cNvPr id="51" name="그룹 30">
            <a:extLst>
              <a:ext uri="{FF2B5EF4-FFF2-40B4-BE49-F238E27FC236}">
                <a16:creationId xmlns:a16="http://schemas.microsoft.com/office/drawing/2014/main" id="{F713AE81-FE85-1B4B-B4D1-C4BE2D9EE5BF}"/>
              </a:ext>
            </a:extLst>
          </p:cNvPr>
          <p:cNvGrpSpPr/>
          <p:nvPr/>
        </p:nvGrpSpPr>
        <p:grpSpPr>
          <a:xfrm>
            <a:off x="3714849" y="4021212"/>
            <a:ext cx="1020271" cy="581776"/>
            <a:chOff x="1065291" y="4322402"/>
            <a:chExt cx="1020271" cy="581776"/>
          </a:xfrm>
        </p:grpSpPr>
        <p:sp>
          <p:nvSpPr>
            <p:cNvPr id="52" name="화살표: 오른쪽 31">
              <a:extLst>
                <a:ext uri="{FF2B5EF4-FFF2-40B4-BE49-F238E27FC236}">
                  <a16:creationId xmlns:a16="http://schemas.microsoft.com/office/drawing/2014/main" id="{DE2D288E-C378-9747-85C0-3C46D09AB38C}"/>
                </a:ext>
              </a:extLst>
            </p:cNvPr>
            <p:cNvSpPr/>
            <p:nvPr/>
          </p:nvSpPr>
          <p:spPr>
            <a:xfrm>
              <a:off x="1065291" y="4322402"/>
              <a:ext cx="1020271" cy="309428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3" name="화살표: 오른쪽 32">
              <a:extLst>
                <a:ext uri="{FF2B5EF4-FFF2-40B4-BE49-F238E27FC236}">
                  <a16:creationId xmlns:a16="http://schemas.microsoft.com/office/drawing/2014/main" id="{84458D38-7366-3445-8531-8FE5F460C020}"/>
                </a:ext>
              </a:extLst>
            </p:cNvPr>
            <p:cNvSpPr/>
            <p:nvPr/>
          </p:nvSpPr>
          <p:spPr>
            <a:xfrm rot="10800000">
              <a:off x="1065291" y="4594750"/>
              <a:ext cx="1020271" cy="309428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54" name="그룹 33">
            <a:extLst>
              <a:ext uri="{FF2B5EF4-FFF2-40B4-BE49-F238E27FC236}">
                <a16:creationId xmlns:a16="http://schemas.microsoft.com/office/drawing/2014/main" id="{B340671B-20EE-CE40-995B-DEC621B3CD8A}"/>
              </a:ext>
            </a:extLst>
          </p:cNvPr>
          <p:cNvGrpSpPr/>
          <p:nvPr/>
        </p:nvGrpSpPr>
        <p:grpSpPr>
          <a:xfrm>
            <a:off x="8118023" y="3444792"/>
            <a:ext cx="1020271" cy="581776"/>
            <a:chOff x="1065291" y="4322402"/>
            <a:chExt cx="1020271" cy="581776"/>
          </a:xfrm>
        </p:grpSpPr>
        <p:sp>
          <p:nvSpPr>
            <p:cNvPr id="55" name="화살표: 오른쪽 34">
              <a:extLst>
                <a:ext uri="{FF2B5EF4-FFF2-40B4-BE49-F238E27FC236}">
                  <a16:creationId xmlns:a16="http://schemas.microsoft.com/office/drawing/2014/main" id="{1267C9B8-FE20-DA4D-861D-F66E48B5CFB2}"/>
                </a:ext>
              </a:extLst>
            </p:cNvPr>
            <p:cNvSpPr/>
            <p:nvPr/>
          </p:nvSpPr>
          <p:spPr>
            <a:xfrm>
              <a:off x="1065291" y="4322402"/>
              <a:ext cx="1020271" cy="309428"/>
            </a:xfrm>
            <a:prstGeom prst="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6" name="화살표: 오른쪽 35">
              <a:extLst>
                <a:ext uri="{FF2B5EF4-FFF2-40B4-BE49-F238E27FC236}">
                  <a16:creationId xmlns:a16="http://schemas.microsoft.com/office/drawing/2014/main" id="{492D9B79-EDB0-854F-8AB5-E0378581C54C}"/>
                </a:ext>
              </a:extLst>
            </p:cNvPr>
            <p:cNvSpPr/>
            <p:nvPr/>
          </p:nvSpPr>
          <p:spPr>
            <a:xfrm rot="10800000">
              <a:off x="1065291" y="4594750"/>
              <a:ext cx="1020271" cy="309428"/>
            </a:xfrm>
            <a:prstGeom prst="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57" name="그룹 36">
            <a:extLst>
              <a:ext uri="{FF2B5EF4-FFF2-40B4-BE49-F238E27FC236}">
                <a16:creationId xmlns:a16="http://schemas.microsoft.com/office/drawing/2014/main" id="{BAF6FC91-B3AE-CB48-B05F-5DFF77BCC6E4}"/>
              </a:ext>
            </a:extLst>
          </p:cNvPr>
          <p:cNvGrpSpPr/>
          <p:nvPr/>
        </p:nvGrpSpPr>
        <p:grpSpPr>
          <a:xfrm>
            <a:off x="8118023" y="5395552"/>
            <a:ext cx="1020271" cy="581776"/>
            <a:chOff x="1065291" y="4322402"/>
            <a:chExt cx="1020271" cy="581776"/>
          </a:xfrm>
        </p:grpSpPr>
        <p:sp>
          <p:nvSpPr>
            <p:cNvPr id="58" name="화살표: 오른쪽 37">
              <a:extLst>
                <a:ext uri="{FF2B5EF4-FFF2-40B4-BE49-F238E27FC236}">
                  <a16:creationId xmlns:a16="http://schemas.microsoft.com/office/drawing/2014/main" id="{8CB09163-B2B5-F249-A92D-558FFE5B3452}"/>
                </a:ext>
              </a:extLst>
            </p:cNvPr>
            <p:cNvSpPr/>
            <p:nvPr/>
          </p:nvSpPr>
          <p:spPr>
            <a:xfrm>
              <a:off x="1065291" y="4322402"/>
              <a:ext cx="1020271" cy="30942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9" name="화살표: 오른쪽 38">
              <a:extLst>
                <a:ext uri="{FF2B5EF4-FFF2-40B4-BE49-F238E27FC236}">
                  <a16:creationId xmlns:a16="http://schemas.microsoft.com/office/drawing/2014/main" id="{FB41C7A6-17C6-DE4B-8710-3824A891B344}"/>
                </a:ext>
              </a:extLst>
            </p:cNvPr>
            <p:cNvSpPr/>
            <p:nvPr/>
          </p:nvSpPr>
          <p:spPr>
            <a:xfrm rot="10800000">
              <a:off x="1065291" y="4594750"/>
              <a:ext cx="1020271" cy="309428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8E4A407-F98A-E546-9139-E730BF1F12FA}"/>
              </a:ext>
            </a:extLst>
          </p:cNvPr>
          <p:cNvSpPr txBox="1"/>
          <p:nvPr/>
        </p:nvSpPr>
        <p:spPr>
          <a:xfrm>
            <a:off x="1582357" y="5758464"/>
            <a:ext cx="91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제공</a:t>
            </a:r>
            <a:endParaRPr lang="en-US"/>
          </a:p>
        </p:txBody>
      </p:sp>
      <p:sp>
        <p:nvSpPr>
          <p:cNvPr id="61" name="사각형: 둥근 모서리 43">
            <a:extLst>
              <a:ext uri="{FF2B5EF4-FFF2-40B4-BE49-F238E27FC236}">
                <a16:creationId xmlns:a16="http://schemas.microsoft.com/office/drawing/2014/main" id="{EC4C08D9-D728-5141-A0EA-3C3F717DD605}"/>
              </a:ext>
            </a:extLst>
          </p:cNvPr>
          <p:cNvSpPr/>
          <p:nvPr/>
        </p:nvSpPr>
        <p:spPr>
          <a:xfrm>
            <a:off x="1063991" y="1893128"/>
            <a:ext cx="1878166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</a:t>
            </a:r>
          </a:p>
        </p:txBody>
      </p:sp>
      <p:sp>
        <p:nvSpPr>
          <p:cNvPr id="62" name="사각형: 둥근 모서리 44">
            <a:extLst>
              <a:ext uri="{FF2B5EF4-FFF2-40B4-BE49-F238E27FC236}">
                <a16:creationId xmlns:a16="http://schemas.microsoft.com/office/drawing/2014/main" id="{3F4C9BCA-800F-0743-A2C7-AE16EFF25B06}"/>
              </a:ext>
            </a:extLst>
          </p:cNvPr>
          <p:cNvSpPr/>
          <p:nvPr/>
        </p:nvSpPr>
        <p:spPr>
          <a:xfrm>
            <a:off x="574898" y="3876982"/>
            <a:ext cx="2907695" cy="18659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클라이언트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3" name="사각형: 둥근 모서리 45">
            <a:extLst>
              <a:ext uri="{FF2B5EF4-FFF2-40B4-BE49-F238E27FC236}">
                <a16:creationId xmlns:a16="http://schemas.microsoft.com/office/drawing/2014/main" id="{1DA784BC-238F-564E-8728-145CA18FA047}"/>
              </a:ext>
            </a:extLst>
          </p:cNvPr>
          <p:cNvSpPr/>
          <p:nvPr/>
        </p:nvSpPr>
        <p:spPr>
          <a:xfrm>
            <a:off x="5718737" y="3108416"/>
            <a:ext cx="475891" cy="207261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룸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리스트</a:t>
            </a:r>
          </a:p>
        </p:txBody>
      </p:sp>
      <p:grpSp>
        <p:nvGrpSpPr>
          <p:cNvPr id="64" name="그룹 51">
            <a:extLst>
              <a:ext uri="{FF2B5EF4-FFF2-40B4-BE49-F238E27FC236}">
                <a16:creationId xmlns:a16="http://schemas.microsoft.com/office/drawing/2014/main" id="{67E21573-6DEB-5448-925B-E5ACBCE7611A}"/>
              </a:ext>
            </a:extLst>
          </p:cNvPr>
          <p:cNvGrpSpPr/>
          <p:nvPr/>
        </p:nvGrpSpPr>
        <p:grpSpPr>
          <a:xfrm>
            <a:off x="6688266" y="3103309"/>
            <a:ext cx="907461" cy="2077722"/>
            <a:chOff x="6617348" y="2552426"/>
            <a:chExt cx="907461" cy="2077722"/>
          </a:xfrm>
        </p:grpSpPr>
        <p:sp>
          <p:nvSpPr>
            <p:cNvPr id="65" name="사각형: 둥근 모서리 46">
              <a:extLst>
                <a:ext uri="{FF2B5EF4-FFF2-40B4-BE49-F238E27FC236}">
                  <a16:creationId xmlns:a16="http://schemas.microsoft.com/office/drawing/2014/main" id="{B42C587B-AAF8-204C-A35F-B6E041C02A27}"/>
                </a:ext>
              </a:extLst>
            </p:cNvPr>
            <p:cNvSpPr/>
            <p:nvPr/>
          </p:nvSpPr>
          <p:spPr>
            <a:xfrm>
              <a:off x="6617821" y="2552426"/>
              <a:ext cx="906988" cy="41581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룸</a:t>
              </a:r>
              <a:r>
                <a:rPr lang="en-US" altLang="ko-KR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6" name="사각형: 둥근 모서리 47">
              <a:extLst>
                <a:ext uri="{FF2B5EF4-FFF2-40B4-BE49-F238E27FC236}">
                  <a16:creationId xmlns:a16="http://schemas.microsoft.com/office/drawing/2014/main" id="{6BC051AC-CE49-3640-BB7E-4FCE52F2CA1E}"/>
                </a:ext>
              </a:extLst>
            </p:cNvPr>
            <p:cNvSpPr/>
            <p:nvPr/>
          </p:nvSpPr>
          <p:spPr>
            <a:xfrm>
              <a:off x="6617348" y="3109050"/>
              <a:ext cx="906988" cy="41581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룸</a:t>
              </a:r>
              <a:r>
                <a:rPr lang="en-US" altLang="ko-KR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2</a:t>
              </a:r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7" name="사각형: 둥근 모서리 48">
              <a:extLst>
                <a:ext uri="{FF2B5EF4-FFF2-40B4-BE49-F238E27FC236}">
                  <a16:creationId xmlns:a16="http://schemas.microsoft.com/office/drawing/2014/main" id="{D0D6A044-BF72-2F4A-8A94-16D9C2280D62}"/>
                </a:ext>
              </a:extLst>
            </p:cNvPr>
            <p:cNvSpPr/>
            <p:nvPr/>
          </p:nvSpPr>
          <p:spPr>
            <a:xfrm>
              <a:off x="6617348" y="3660013"/>
              <a:ext cx="906988" cy="41581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룸</a:t>
              </a:r>
              <a:r>
                <a:rPr lang="en-US" altLang="ko-KR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3</a:t>
              </a:r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8" name="사각형: 둥근 모서리 49">
              <a:extLst>
                <a:ext uri="{FF2B5EF4-FFF2-40B4-BE49-F238E27FC236}">
                  <a16:creationId xmlns:a16="http://schemas.microsoft.com/office/drawing/2014/main" id="{3E3F67FA-EB1D-0A4B-8D3F-3ECAF95C134A}"/>
                </a:ext>
              </a:extLst>
            </p:cNvPr>
            <p:cNvSpPr/>
            <p:nvPr/>
          </p:nvSpPr>
          <p:spPr>
            <a:xfrm>
              <a:off x="6617348" y="4214332"/>
              <a:ext cx="906988" cy="41581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…</a:t>
              </a:r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69" name="사각형: 둥근 모서리 50">
            <a:extLst>
              <a:ext uri="{FF2B5EF4-FFF2-40B4-BE49-F238E27FC236}">
                <a16:creationId xmlns:a16="http://schemas.microsoft.com/office/drawing/2014/main" id="{C1E627E1-7EB0-C749-81A2-2FC89C23AFBD}"/>
              </a:ext>
            </a:extLst>
          </p:cNvPr>
          <p:cNvSpPr/>
          <p:nvPr/>
        </p:nvSpPr>
        <p:spPr>
          <a:xfrm>
            <a:off x="5719210" y="5428266"/>
            <a:ext cx="1876517" cy="4158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모듈</a:t>
            </a:r>
          </a:p>
        </p:txBody>
      </p:sp>
      <p:sp>
        <p:nvSpPr>
          <p:cNvPr id="70" name="사각형: 둥근 모서리 52">
            <a:extLst>
              <a:ext uri="{FF2B5EF4-FFF2-40B4-BE49-F238E27FC236}">
                <a16:creationId xmlns:a16="http://schemas.microsoft.com/office/drawing/2014/main" id="{F54A8487-C016-4C4F-A4D0-7A4A289FFC71}"/>
              </a:ext>
            </a:extLst>
          </p:cNvPr>
          <p:cNvSpPr/>
          <p:nvPr/>
        </p:nvSpPr>
        <p:spPr>
          <a:xfrm>
            <a:off x="9560096" y="5428266"/>
            <a:ext cx="1876517" cy="4158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데이터</a:t>
            </a:r>
          </a:p>
        </p:txBody>
      </p:sp>
      <p:sp>
        <p:nvSpPr>
          <p:cNvPr id="71" name="사각형: 둥근 모서리 53">
            <a:extLst>
              <a:ext uri="{FF2B5EF4-FFF2-40B4-BE49-F238E27FC236}">
                <a16:creationId xmlns:a16="http://schemas.microsoft.com/office/drawing/2014/main" id="{2B7C6DD5-66C8-AA46-92D0-CDC9F066F85F}"/>
              </a:ext>
            </a:extLst>
          </p:cNvPr>
          <p:cNvSpPr/>
          <p:nvPr/>
        </p:nvSpPr>
        <p:spPr>
          <a:xfrm>
            <a:off x="9714177" y="3182354"/>
            <a:ext cx="1568353" cy="167634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단어 군집화 데이터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F88FE7-EDBB-7048-B033-C8F4A2F7EC02}"/>
              </a:ext>
            </a:extLst>
          </p:cNvPr>
          <p:cNvSpPr txBox="1"/>
          <p:nvPr/>
        </p:nvSpPr>
        <p:spPr>
          <a:xfrm>
            <a:off x="3577236" y="4841147"/>
            <a:ext cx="137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등록</a:t>
            </a:r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A4475DF-0EFC-9F4E-9FDE-E2E0C7D383FC}"/>
              </a:ext>
            </a:extLst>
          </p:cNvPr>
          <p:cNvSpPr txBox="1"/>
          <p:nvPr/>
        </p:nvSpPr>
        <p:spPr>
          <a:xfrm>
            <a:off x="3678408" y="3682491"/>
            <a:ext cx="109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 진행</a:t>
            </a:r>
            <a:endParaRPr lang="en-US"/>
          </a:p>
        </p:txBody>
      </p:sp>
      <p:grpSp>
        <p:nvGrpSpPr>
          <p:cNvPr id="74" name="그룹 59">
            <a:extLst>
              <a:ext uri="{FF2B5EF4-FFF2-40B4-BE49-F238E27FC236}">
                <a16:creationId xmlns:a16="http://schemas.microsoft.com/office/drawing/2014/main" id="{0719ED19-AA0B-7645-9B74-BE257F21F765}"/>
              </a:ext>
            </a:extLst>
          </p:cNvPr>
          <p:cNvGrpSpPr/>
          <p:nvPr/>
        </p:nvGrpSpPr>
        <p:grpSpPr>
          <a:xfrm>
            <a:off x="3783230" y="4091784"/>
            <a:ext cx="1020271" cy="581776"/>
            <a:chOff x="1065291" y="4322402"/>
            <a:chExt cx="1020271" cy="581776"/>
          </a:xfrm>
        </p:grpSpPr>
        <p:sp>
          <p:nvSpPr>
            <p:cNvPr id="75" name="화살표: 오른쪽 60">
              <a:extLst>
                <a:ext uri="{FF2B5EF4-FFF2-40B4-BE49-F238E27FC236}">
                  <a16:creationId xmlns:a16="http://schemas.microsoft.com/office/drawing/2014/main" id="{6B3FE939-4575-0446-83E1-30B14C86A066}"/>
                </a:ext>
              </a:extLst>
            </p:cNvPr>
            <p:cNvSpPr/>
            <p:nvPr/>
          </p:nvSpPr>
          <p:spPr>
            <a:xfrm>
              <a:off x="1065291" y="4322402"/>
              <a:ext cx="1020271" cy="309428"/>
            </a:xfrm>
            <a:prstGeom prst="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6" name="화살표: 오른쪽 61">
              <a:extLst>
                <a:ext uri="{FF2B5EF4-FFF2-40B4-BE49-F238E27FC236}">
                  <a16:creationId xmlns:a16="http://schemas.microsoft.com/office/drawing/2014/main" id="{745AB1AA-53A2-EC41-852A-C42BB84AE375}"/>
                </a:ext>
              </a:extLst>
            </p:cNvPr>
            <p:cNvSpPr/>
            <p:nvPr/>
          </p:nvSpPr>
          <p:spPr>
            <a:xfrm rot="10800000">
              <a:off x="1065291" y="4594750"/>
              <a:ext cx="1020271" cy="309428"/>
            </a:xfrm>
            <a:prstGeom prst="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77" name="그룹 62">
            <a:extLst>
              <a:ext uri="{FF2B5EF4-FFF2-40B4-BE49-F238E27FC236}">
                <a16:creationId xmlns:a16="http://schemas.microsoft.com/office/drawing/2014/main" id="{C7B881BB-C307-3C4E-B562-95B6F9AB303C}"/>
              </a:ext>
            </a:extLst>
          </p:cNvPr>
          <p:cNvGrpSpPr/>
          <p:nvPr/>
        </p:nvGrpSpPr>
        <p:grpSpPr>
          <a:xfrm>
            <a:off x="6256814" y="3203629"/>
            <a:ext cx="379522" cy="216410"/>
            <a:chOff x="1065291" y="4322402"/>
            <a:chExt cx="1020271" cy="581776"/>
          </a:xfrm>
        </p:grpSpPr>
        <p:sp>
          <p:nvSpPr>
            <p:cNvPr id="78" name="화살표: 오른쪽 63">
              <a:extLst>
                <a:ext uri="{FF2B5EF4-FFF2-40B4-BE49-F238E27FC236}">
                  <a16:creationId xmlns:a16="http://schemas.microsoft.com/office/drawing/2014/main" id="{6269236B-DAF4-CA44-B9BF-04F74B49CACC}"/>
                </a:ext>
              </a:extLst>
            </p:cNvPr>
            <p:cNvSpPr/>
            <p:nvPr/>
          </p:nvSpPr>
          <p:spPr>
            <a:xfrm>
              <a:off x="1065291" y="4322402"/>
              <a:ext cx="1020271" cy="309428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79" name="화살표: 오른쪽 64">
              <a:extLst>
                <a:ext uri="{FF2B5EF4-FFF2-40B4-BE49-F238E27FC236}">
                  <a16:creationId xmlns:a16="http://schemas.microsoft.com/office/drawing/2014/main" id="{BD00B706-FF9A-7842-9EB8-E7BBF70E1FF5}"/>
                </a:ext>
              </a:extLst>
            </p:cNvPr>
            <p:cNvSpPr/>
            <p:nvPr/>
          </p:nvSpPr>
          <p:spPr>
            <a:xfrm rot="10800000">
              <a:off x="1065291" y="4594750"/>
              <a:ext cx="1020271" cy="309428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1026" name="Picture 2" descr="Android TV">
            <a:extLst>
              <a:ext uri="{FF2B5EF4-FFF2-40B4-BE49-F238E27FC236}">
                <a16:creationId xmlns:a16="http://schemas.microsoft.com/office/drawing/2014/main" id="{CFB7CA73-21C3-7D48-A84A-B752FFE81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3" t="18730" r="34776" b="20765"/>
          <a:stretch/>
        </p:blipFill>
        <p:spPr bwMode="auto">
          <a:xfrm>
            <a:off x="1768022" y="4393063"/>
            <a:ext cx="395942" cy="3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Python.org">
            <a:extLst>
              <a:ext uri="{FF2B5EF4-FFF2-40B4-BE49-F238E27FC236}">
                <a16:creationId xmlns:a16="http://schemas.microsoft.com/office/drawing/2014/main" id="{F3C87A02-1B31-ED44-A459-F0EC440A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78" y="2109028"/>
            <a:ext cx="495653" cy="49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RDS for MySQL – Amazon Web Services (AWS)">
            <a:extLst>
              <a:ext uri="{FF2B5EF4-FFF2-40B4-BE49-F238E27FC236}">
                <a16:creationId xmlns:a16="http://schemas.microsoft.com/office/drawing/2014/main" id="{F57F4B35-92AF-D144-B855-26333CC60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785" y="2098729"/>
            <a:ext cx="859228" cy="44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ver Cloud, GS Global join hands for overseas market">
            <a:extLst>
              <a:ext uri="{FF2B5EF4-FFF2-40B4-BE49-F238E27FC236}">
                <a16:creationId xmlns:a16="http://schemas.microsoft.com/office/drawing/2014/main" id="{AC222E63-26B8-A246-B635-9DBAA366C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290" y="2031072"/>
            <a:ext cx="494680" cy="5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0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35385-B6D1-4692-B35D-C45231EB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3.2 </a:t>
            </a:r>
            <a:r>
              <a:rPr lang="ko-KR" altLang="en-US">
                <a:ea typeface="맑은 고딕"/>
              </a:rPr>
              <a:t>세부 내용 </a:t>
            </a:r>
            <a:r>
              <a:rPr lang="en-US" altLang="ko-KR">
                <a:ea typeface="맑은 고딕"/>
              </a:rPr>
              <a:t>– </a:t>
            </a:r>
            <a:r>
              <a:rPr lang="ko-KR" altLang="en-US">
                <a:ea typeface="맑은 고딕"/>
              </a:rPr>
              <a:t>앱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서버 시연</a:t>
            </a:r>
            <a:endParaRPr lang="ko-KR" altLang="en-US"/>
          </a:p>
        </p:txBody>
      </p:sp>
      <p:pic>
        <p:nvPicPr>
          <p:cNvPr id="4" name="온라인 미디어 3" title="종합설계프로젝트- 딕싯 보드게임을 통한 단어 군집화 및 데이터 수집">
            <a:hlinkClick r:id="" action="ppaction://media"/>
            <a:extLst>
              <a:ext uri="{FF2B5EF4-FFF2-40B4-BE49-F238E27FC236}">
                <a16:creationId xmlns:a16="http://schemas.microsoft.com/office/drawing/2014/main" id="{0BDDEECE-902A-47AC-A405-7F9EF735087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74495" y="1383229"/>
            <a:ext cx="9043010" cy="5109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771E6-2BEF-4BD1-A567-6AAE4E5A539B}"/>
              </a:ext>
            </a:extLst>
          </p:cNvPr>
          <p:cNvSpPr txBox="1"/>
          <p:nvPr/>
        </p:nvSpPr>
        <p:spPr>
          <a:xfrm>
            <a:off x="1574495" y="64928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4"/>
              </a:rPr>
              <a:t>https://youtu.be/8SHprKkejwE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7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656A-8E7F-2A47-8A53-B3A91C49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3.3 </a:t>
            </a:r>
            <a:r>
              <a:rPr lang="ko-KR" altLang="en-US">
                <a:ea typeface="맑은 고딕"/>
              </a:rPr>
              <a:t>세부 내용</a:t>
            </a:r>
            <a:r>
              <a:rPr lang="ko-KR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–</a:t>
            </a:r>
            <a:r>
              <a:rPr lang="ko-KR" altLang="en-US">
                <a:ea typeface="맑은 고딕"/>
              </a:rPr>
              <a:t> 데이터베이스(1)</a:t>
            </a:r>
            <a:endParaRPr lang="en-KR">
              <a:ea typeface="맑은 고딕"/>
            </a:endParaRPr>
          </a:p>
        </p:txBody>
      </p:sp>
      <p:sp>
        <p:nvSpPr>
          <p:cNvPr id="4" name="사각형: 둥근 모서리 4">
            <a:extLst>
              <a:ext uri="{FF2B5EF4-FFF2-40B4-BE49-F238E27FC236}">
                <a16:creationId xmlns:a16="http://schemas.microsoft.com/office/drawing/2014/main" id="{1B9EFC44-B11B-BB43-9341-8C04F6A35E4E}"/>
              </a:ext>
            </a:extLst>
          </p:cNvPr>
          <p:cNvSpPr/>
          <p:nvPr/>
        </p:nvSpPr>
        <p:spPr>
          <a:xfrm>
            <a:off x="1765269" y="2377010"/>
            <a:ext cx="2789608" cy="23906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로그인 정보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유저 번호 </a:t>
            </a:r>
            <a:r>
              <a:rPr lang="en-US" altLang="ko-KR" sz="1400"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서버 부여</a:t>
            </a:r>
            <a:r>
              <a:rPr lang="en-US" altLang="ko-KR" sz="1400">
                <a:latin typeface="Microsoft GothicNeo"/>
                <a:ea typeface="Microsoft GothicNeo"/>
                <a:cs typeface="Microsoft GothicNeo"/>
              </a:rPr>
              <a:t>)</a:t>
            </a: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아이디</a:t>
            </a:r>
            <a:endParaRPr lang="en-US" altLang="ko-KR" sz="1400">
              <a:latin typeface="Microsoft GothicNeo"/>
              <a:ea typeface="Microsoft GothicNeo"/>
              <a:cs typeface="Microsoft GothicNeo"/>
            </a:endParaRP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비밀번호 </a:t>
            </a:r>
            <a:r>
              <a:rPr lang="en-US" altLang="ko-KR" sz="1400"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해시</a:t>
            </a:r>
            <a:r>
              <a:rPr lang="en-US" altLang="ko-KR" sz="1400">
                <a:latin typeface="Microsoft GothicNeo"/>
                <a:ea typeface="Microsoft GothicNeo"/>
                <a:cs typeface="Microsoft GothicNeo"/>
              </a:rPr>
              <a:t>)</a:t>
            </a: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이메일</a:t>
            </a:r>
            <a:endParaRPr lang="en-US" altLang="ko-KR" sz="14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A14A188-7AD2-8748-921C-95EAB7CDFE0B}"/>
              </a:ext>
            </a:extLst>
          </p:cNvPr>
          <p:cNvSpPr/>
          <p:nvPr/>
        </p:nvSpPr>
        <p:spPr>
          <a:xfrm>
            <a:off x="5721042" y="1570712"/>
            <a:ext cx="4969470" cy="31969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전적 정보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수행한 경기 수</a:t>
            </a:r>
            <a:endParaRPr lang="en-US" altLang="ko-KR" sz="1400">
              <a:latin typeface="Microsoft GothicNeo"/>
              <a:ea typeface="Microsoft GothicNeo"/>
              <a:cs typeface="Microsoft GothicNeo"/>
            </a:endParaRP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현재까지 얻은 점수</a:t>
            </a:r>
            <a:endParaRPr lang="en-US" altLang="ko-KR" sz="1400">
              <a:latin typeface="Microsoft GothicNeo"/>
              <a:ea typeface="Microsoft GothicNeo"/>
              <a:cs typeface="Microsoft GothicNeo"/>
            </a:endParaRP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현재까지 정답 횟수</a:t>
            </a:r>
            <a:endParaRPr lang="en-US" altLang="ko-KR" sz="1400">
              <a:latin typeface="Microsoft GothicNeo"/>
              <a:ea typeface="Microsoft GothicNeo"/>
              <a:cs typeface="Microsoft GothicNeo"/>
            </a:endParaRP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키워드를 제시한 횟수</a:t>
            </a:r>
            <a:endParaRPr lang="en-US" altLang="ko-KR" sz="1400">
              <a:latin typeface="Microsoft GothicNeo"/>
              <a:ea typeface="Microsoft GothicNeo"/>
              <a:cs typeface="Microsoft GothicNeo"/>
            </a:endParaRP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제시한 키워드로 다른 사람들이 내 카드를 맞춘 횟수</a:t>
            </a:r>
            <a:endParaRPr lang="en-US" altLang="ko-KR" sz="1400">
              <a:latin typeface="Microsoft GothicNeo"/>
              <a:ea typeface="Microsoft GothicNeo"/>
              <a:cs typeface="Microsoft GothicNeo"/>
            </a:endParaRPr>
          </a:p>
          <a:p>
            <a:pPr algn="ctr"/>
            <a:endParaRPr lang="en-US" altLang="ko-KR" sz="1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400">
                <a:latin typeface="Microsoft GothicNeo"/>
                <a:ea typeface="Microsoft GothicNeo"/>
                <a:cs typeface="Microsoft GothicNeo"/>
              </a:rPr>
              <a:t>다른 사람의 키워드로 내 카드를 선택한 횟수</a:t>
            </a:r>
            <a:endParaRPr lang="en-US" altLang="ko-KR" sz="1400"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9C0107-699E-4F1E-99E1-D5DF25289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69" y="5213828"/>
            <a:ext cx="8554644" cy="13146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255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11CA-5D5E-4F96-AB12-A509E45C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00603-A394-40C3-84E4-58C61DD4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32478A-746E-440D-B324-F6952608E443}"/>
              </a:ext>
            </a:extLst>
          </p:cNvPr>
          <p:cNvSpPr/>
          <p:nvPr/>
        </p:nvSpPr>
        <p:spPr>
          <a:xfrm>
            <a:off x="838200" y="1613114"/>
            <a:ext cx="4494164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1.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과제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개요</a:t>
            </a:r>
            <a:endParaRPr lang="en-US" altLang="ko-KR" err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819AC7-0516-4A67-8AFD-E0F0A4E83269}"/>
              </a:ext>
            </a:extLst>
          </p:cNvPr>
          <p:cNvSpPr/>
          <p:nvPr/>
        </p:nvSpPr>
        <p:spPr>
          <a:xfrm>
            <a:off x="838199" y="2558057"/>
            <a:ext cx="4494163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2.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과제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해결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과정</a:t>
            </a:r>
            <a:endParaRPr lang="en-US" altLang="ko-KR" err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FB322A0-2EDB-435B-9A08-EA8F250A0A7C}"/>
              </a:ext>
            </a:extLst>
          </p:cNvPr>
          <p:cNvSpPr/>
          <p:nvPr/>
        </p:nvSpPr>
        <p:spPr>
          <a:xfrm>
            <a:off x="838200" y="3507852"/>
            <a:ext cx="4494162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3.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과제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세부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진행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내용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및 시연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 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13AE82-1F5B-42CE-B49E-79A4FAD99FD0}"/>
              </a:ext>
            </a:extLst>
          </p:cNvPr>
          <p:cNvSpPr/>
          <p:nvPr/>
        </p:nvSpPr>
        <p:spPr>
          <a:xfrm>
            <a:off x="838200" y="4467172"/>
            <a:ext cx="4494162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4.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목표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달성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검토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여부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 </a:t>
            </a:r>
            <a:endParaRPr lang="ko-KR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05E79BD-A31A-49B7-A004-79C100953820}"/>
              </a:ext>
            </a:extLst>
          </p:cNvPr>
          <p:cNvSpPr/>
          <p:nvPr/>
        </p:nvSpPr>
        <p:spPr>
          <a:xfrm>
            <a:off x="838199" y="5410147"/>
            <a:ext cx="4494162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5.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기대효과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및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의의</a:t>
            </a:r>
            <a:endParaRPr lang="ko-KR" err="1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31DC045-32AA-4435-88F6-41F7FA757A8C}"/>
              </a:ext>
            </a:extLst>
          </p:cNvPr>
          <p:cNvSpPr/>
          <p:nvPr/>
        </p:nvSpPr>
        <p:spPr>
          <a:xfrm>
            <a:off x="6359105" y="1613113"/>
            <a:ext cx="4494164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6.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한계점</a:t>
            </a: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 및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개선사항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A6E8B1-CBFE-4C23-91EF-A498FD4EC231}"/>
              </a:ext>
            </a:extLst>
          </p:cNvPr>
          <p:cNvSpPr/>
          <p:nvPr/>
        </p:nvSpPr>
        <p:spPr>
          <a:xfrm>
            <a:off x="6359104" y="2619528"/>
            <a:ext cx="4494164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7.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역할분담</a:t>
            </a:r>
            <a:endParaRPr lang="ko-KR" altLang="en-US" err="1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6E14ED-A39C-4D04-8527-0F39F603C61A}"/>
              </a:ext>
            </a:extLst>
          </p:cNvPr>
          <p:cNvSpPr/>
          <p:nvPr/>
        </p:nvSpPr>
        <p:spPr>
          <a:xfrm>
            <a:off x="6359103" y="3554056"/>
            <a:ext cx="4494164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8. </a:t>
            </a:r>
            <a:r>
              <a:rPr lang="en-US" altLang="ko-KR" err="1">
                <a:latin typeface="Microsoft GothicNeo"/>
                <a:ea typeface="Microsoft GothicNeo"/>
                <a:cs typeface="Microsoft GothicNeo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3148570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656A-8E7F-2A47-8A53-B3A91C49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3.3</a:t>
            </a:r>
            <a:r>
              <a:rPr lang="ko-KR" altLang="en-US">
                <a:ea typeface="맑은 고딕"/>
              </a:rPr>
              <a:t> 세부 내용 </a:t>
            </a:r>
            <a:r>
              <a:rPr lang="en-US" altLang="ko-KR">
                <a:ea typeface="맑은 고딕"/>
              </a:rPr>
              <a:t>-</a:t>
            </a:r>
            <a:r>
              <a:rPr lang="ko-KR" altLang="en-US">
                <a:ea typeface="맑은 고딕"/>
              </a:rPr>
              <a:t> 데이터베이스(2)</a:t>
            </a:r>
            <a:endParaRPr lang="en-K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F35D26-3850-4B62-A55E-FAFCDE5F6C36}"/>
              </a:ext>
            </a:extLst>
          </p:cNvPr>
          <p:cNvGrpSpPr/>
          <p:nvPr/>
        </p:nvGrpSpPr>
        <p:grpSpPr>
          <a:xfrm>
            <a:off x="1383719" y="1845858"/>
            <a:ext cx="9693797" cy="3274711"/>
            <a:chOff x="1331975" y="2444582"/>
            <a:chExt cx="9693797" cy="3274711"/>
          </a:xfrm>
        </p:grpSpPr>
        <p:pic>
          <p:nvPicPr>
            <p:cNvPr id="7" name="Picture 6" descr="A person wearing a mask&#10;&#10;Description automatically generated with low confidence">
              <a:extLst>
                <a:ext uri="{FF2B5EF4-FFF2-40B4-BE49-F238E27FC236}">
                  <a16:creationId xmlns:a16="http://schemas.microsoft.com/office/drawing/2014/main" id="{3D073CAE-54A5-AD47-9A06-D0EFDFE32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256" y="2467061"/>
              <a:ext cx="1892300" cy="2882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DE7B27-02AC-0842-A422-9B60E1C9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864" y="2444582"/>
              <a:ext cx="1892300" cy="2882900"/>
            </a:xfrm>
            <a:prstGeom prst="rect">
              <a:avLst/>
            </a:prstGeom>
          </p:spPr>
        </p:pic>
        <p:pic>
          <p:nvPicPr>
            <p:cNvPr id="12" name="Picture 11" descr="A picture containing plant, ocean floor&#10;&#10;Description automatically generated">
              <a:extLst>
                <a:ext uri="{FF2B5EF4-FFF2-40B4-BE49-F238E27FC236}">
                  <a16:creationId xmlns:a16="http://schemas.microsoft.com/office/drawing/2014/main" id="{72543128-0AE9-024D-B649-278494E51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3472" y="2444582"/>
              <a:ext cx="1892300" cy="28829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E71602-41D3-C249-B986-4670512117D6}"/>
                </a:ext>
              </a:extLst>
            </p:cNvPr>
            <p:cNvGrpSpPr/>
            <p:nvPr/>
          </p:nvGrpSpPr>
          <p:grpSpPr>
            <a:xfrm>
              <a:off x="1331975" y="3063285"/>
              <a:ext cx="2115312" cy="2264197"/>
              <a:chOff x="1194816" y="2628899"/>
              <a:chExt cx="2115312" cy="2264197"/>
            </a:xfrm>
          </p:grpSpPr>
          <p:pic>
            <p:nvPicPr>
              <p:cNvPr id="6" name="Picture 5" descr="Table&#10;&#10;Description automatically generated with medium confidence">
                <a:extLst>
                  <a:ext uri="{FF2B5EF4-FFF2-40B4-BE49-F238E27FC236}">
                    <a16:creationId xmlns:a16="http://schemas.microsoft.com/office/drawing/2014/main" id="{231B34FD-7148-BA49-8385-3388F21DC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7658" y="2628899"/>
                <a:ext cx="1892300" cy="2264197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F19D4B-474B-E443-9D39-76CC34039CCE}"/>
                  </a:ext>
                </a:extLst>
              </p:cNvPr>
              <p:cNvSpPr/>
              <p:nvPr/>
            </p:nvSpPr>
            <p:spPr>
              <a:xfrm>
                <a:off x="1194816" y="3209543"/>
                <a:ext cx="2115312" cy="548641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531BA5-3D62-524F-8D9C-97EBE0EA76D5}"/>
                </a:ext>
              </a:extLst>
            </p:cNvPr>
            <p:cNvSpPr txBox="1"/>
            <p:nvPr/>
          </p:nvSpPr>
          <p:spPr>
            <a:xfrm>
              <a:off x="5350930" y="5349961"/>
              <a:ext cx="75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/>
                <a:t>37</a:t>
              </a:r>
              <a:r>
                <a:rPr lang="ko-KR" altLang="en-US"/>
                <a:t>번</a:t>
              </a:r>
              <a:endParaRPr lang="en-K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114CD3-6C39-404D-9805-1C30CC0437B9}"/>
                </a:ext>
              </a:extLst>
            </p:cNvPr>
            <p:cNvSpPr txBox="1"/>
            <p:nvPr/>
          </p:nvSpPr>
          <p:spPr>
            <a:xfrm>
              <a:off x="7593413" y="5347840"/>
              <a:ext cx="75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13</a:t>
              </a:r>
              <a:r>
                <a:rPr lang="ko-KR" altLang="en-US"/>
                <a:t>번</a:t>
              </a:r>
              <a:endParaRPr lang="en-K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34C3FD-6079-924B-9CE6-F407CC5013D8}"/>
                </a:ext>
              </a:extLst>
            </p:cNvPr>
            <p:cNvSpPr txBox="1"/>
            <p:nvPr/>
          </p:nvSpPr>
          <p:spPr>
            <a:xfrm>
              <a:off x="9700146" y="5347840"/>
              <a:ext cx="75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5</a:t>
              </a:r>
              <a:r>
                <a:rPr lang="ko-KR" altLang="en-US"/>
                <a:t>번</a:t>
              </a:r>
              <a:endParaRPr lang="en-KR"/>
            </a:p>
          </p:txBody>
        </p:sp>
        <p:sp>
          <p:nvSpPr>
            <p:cNvPr id="18" name="화살표: 오른쪽 12">
              <a:extLst>
                <a:ext uri="{FF2B5EF4-FFF2-40B4-BE49-F238E27FC236}">
                  <a16:creationId xmlns:a16="http://schemas.microsoft.com/office/drawing/2014/main" id="{6BB2C0D7-D057-2044-816C-D4398C5A86BC}"/>
                </a:ext>
              </a:extLst>
            </p:cNvPr>
            <p:cNvSpPr/>
            <p:nvPr/>
          </p:nvSpPr>
          <p:spPr>
            <a:xfrm>
              <a:off x="3605636" y="3753797"/>
              <a:ext cx="1020271" cy="30942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4" name="사각형: 둥근 모서리 4">
            <a:extLst>
              <a:ext uri="{FF2B5EF4-FFF2-40B4-BE49-F238E27FC236}">
                <a16:creationId xmlns:a16="http://schemas.microsoft.com/office/drawing/2014/main" id="{8B2BCBAF-BE1D-43A2-961E-F9E9A88BDE5B}"/>
              </a:ext>
            </a:extLst>
          </p:cNvPr>
          <p:cNvSpPr/>
          <p:nvPr/>
        </p:nvSpPr>
        <p:spPr>
          <a:xfrm>
            <a:off x="641122" y="4868546"/>
            <a:ext cx="3571613" cy="11961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카드</a:t>
            </a:r>
            <a:r>
              <a:rPr lang="en-US" altLang="ko-KR" sz="1600">
                <a:latin typeface="Microsoft GothicNeo"/>
                <a:ea typeface="Microsoft GothicNeo"/>
                <a:cs typeface="Microsoft GothicNeo"/>
              </a:rPr>
              <a:t>-</a:t>
            </a:r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단어 정보</a:t>
            </a:r>
            <a:endParaRPr lang="en-US" altLang="ko-KR" sz="1600">
              <a:latin typeface="Microsoft GothicNeo"/>
              <a:ea typeface="Microsoft GothicNeo"/>
              <a:cs typeface="Microsoft GothicNeo"/>
            </a:endParaRPr>
          </a:p>
          <a:p>
            <a:pPr algn="ctr"/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카드 번호</a:t>
            </a:r>
            <a:endParaRPr lang="en-US" altLang="ko-KR" sz="1200">
              <a:latin typeface="Microsoft GothicNeo"/>
              <a:ea typeface="Microsoft GothicNeo"/>
              <a:cs typeface="Microsoft GothicNeo"/>
            </a:endParaRPr>
          </a:p>
          <a:p>
            <a:pPr algn="ctr"/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키워드</a:t>
            </a:r>
            <a:endParaRPr lang="en-US" altLang="ko-KR" sz="1200">
              <a:latin typeface="Microsoft GothicNeo"/>
              <a:ea typeface="Microsoft GothicNeo"/>
              <a:cs typeface="Microsoft GothicNeo"/>
            </a:endParaRPr>
          </a:p>
          <a:p>
            <a:pPr algn="ctr"/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해당 키워드를 통해서 해당 카드를 선택한 유저 번호</a:t>
            </a:r>
            <a:endParaRPr lang="en-US" altLang="ko-KR" sz="1200">
              <a:latin typeface="Microsoft GothicNeo"/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1100523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9726C11-6E20-4825-895F-8B98E0EAC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897" y="2162677"/>
            <a:ext cx="1872173" cy="2852236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95ED10B-2360-46DF-A7D3-1FE5ECA60BD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AFDF3E-3EE0-4CC2-8325-733269262144}"/>
              </a:ext>
            </a:extLst>
          </p:cNvPr>
          <p:cNvSpPr/>
          <p:nvPr/>
        </p:nvSpPr>
        <p:spPr>
          <a:xfrm>
            <a:off x="286126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분류 문제</a:t>
            </a:r>
            <a:endParaRPr lang="ko-KR" altLang="en-US" sz="160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9A02CA8-890B-4E89-AFB9-33FBEDA8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>
                <a:ea typeface="맑은 고딕"/>
              </a:rPr>
              <a:t>3.4 </a:t>
            </a:r>
            <a:r>
              <a:rPr lang="en-US" altLang="ko-KR" err="1">
                <a:ea typeface="맑은 고딕"/>
              </a:rPr>
              <a:t>세부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내용</a:t>
            </a:r>
            <a:r>
              <a:rPr lang="en-US" altLang="ko-KR">
                <a:ea typeface="맑은 고딕"/>
              </a:rPr>
              <a:t> - </a:t>
            </a:r>
            <a:r>
              <a:rPr lang="en-US" altLang="ko-KR" err="1">
                <a:ea typeface="맑은 고딕"/>
              </a:rPr>
              <a:t>머신러닝</a:t>
            </a:r>
            <a:r>
              <a:rPr lang="en-US" altLang="ko-KR">
                <a:ea typeface="맑은 고딕"/>
              </a:rPr>
              <a:t> / </a:t>
            </a:r>
            <a:r>
              <a:rPr lang="en-US" altLang="ko-KR" err="1">
                <a:ea typeface="맑은 고딕"/>
              </a:rPr>
              <a:t>인공지능</a:t>
            </a:r>
            <a:endParaRPr lang="ko-KR" altLang="en-US" err="1">
              <a:ea typeface="맑은 고딕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8AACB8-1F45-4FC4-B97D-412FF85F04F8}"/>
              </a:ext>
            </a:extLst>
          </p:cNvPr>
          <p:cNvSpPr/>
          <p:nvPr/>
        </p:nvSpPr>
        <p:spPr>
          <a:xfrm>
            <a:off x="3878956" y="516731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latin typeface="Microsoft GothicNeo"/>
                <a:ea typeface="Microsoft GothicNeo"/>
                <a:cs typeface="Microsoft GothicNeo"/>
              </a:rPr>
              <a:t>[‘</a:t>
            </a:r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결혼</a:t>
            </a:r>
            <a:r>
              <a:rPr lang="en-US" altLang="ko-KR" sz="1200">
                <a:latin typeface="Microsoft GothicNeo"/>
                <a:ea typeface="Microsoft GothicNeo"/>
                <a:cs typeface="Microsoft GothicNeo"/>
              </a:rPr>
              <a:t>’]</a:t>
            </a:r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 과 </a:t>
            </a:r>
            <a:r>
              <a:rPr lang="en-US" altLang="ko-KR" sz="1200">
                <a:latin typeface="Microsoft GothicNeo"/>
                <a:ea typeface="Microsoft GothicNeo"/>
                <a:cs typeface="Microsoft GothicNeo"/>
              </a:rPr>
              <a:t>1</a:t>
            </a:r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번째로 유사한 카드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792EC7-EB6A-43D5-82A2-B74EAC1BBDBA}"/>
              </a:ext>
            </a:extLst>
          </p:cNvPr>
          <p:cNvSpPr/>
          <p:nvPr/>
        </p:nvSpPr>
        <p:spPr>
          <a:xfrm>
            <a:off x="6419850" y="516731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latin typeface="Microsoft GothicNeo"/>
                <a:ea typeface="Microsoft GothicNeo"/>
                <a:cs typeface="Microsoft GothicNeo"/>
              </a:rPr>
              <a:t>[‘</a:t>
            </a:r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결혼</a:t>
            </a:r>
            <a:r>
              <a:rPr lang="en-US" altLang="ko-KR" sz="1200">
                <a:latin typeface="Microsoft GothicNeo"/>
                <a:ea typeface="Microsoft GothicNeo"/>
                <a:cs typeface="Microsoft GothicNeo"/>
              </a:rPr>
              <a:t>’]</a:t>
            </a:r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 과 </a:t>
            </a:r>
            <a:r>
              <a:rPr lang="en-US" altLang="ko-KR" sz="1200">
                <a:latin typeface="Microsoft GothicNeo"/>
                <a:ea typeface="Microsoft GothicNeo"/>
                <a:cs typeface="Microsoft GothicNeo"/>
              </a:rPr>
              <a:t>2</a:t>
            </a:r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번째로 유사한 카드</a:t>
            </a:r>
            <a:endParaRPr lang="en-US" altLang="ko-KR" sz="120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D2C8B9-74BB-40C2-8FB0-6A283FA75792}"/>
              </a:ext>
            </a:extLst>
          </p:cNvPr>
          <p:cNvSpPr/>
          <p:nvPr/>
        </p:nvSpPr>
        <p:spPr>
          <a:xfrm>
            <a:off x="8960744" y="516731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latin typeface="Microsoft GothicNeo"/>
                <a:ea typeface="Microsoft GothicNeo"/>
                <a:cs typeface="Microsoft GothicNeo"/>
              </a:rPr>
              <a:t>[‘</a:t>
            </a:r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결혼</a:t>
            </a:r>
            <a:r>
              <a:rPr lang="en-US" altLang="ko-KR" sz="1200">
                <a:latin typeface="Microsoft GothicNeo"/>
                <a:ea typeface="Microsoft GothicNeo"/>
                <a:cs typeface="Microsoft GothicNeo"/>
              </a:rPr>
              <a:t>’]</a:t>
            </a:r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 과 </a:t>
            </a:r>
            <a:r>
              <a:rPr lang="en-US" altLang="ko-KR" sz="1200">
                <a:latin typeface="Microsoft GothicNeo"/>
                <a:ea typeface="Microsoft GothicNeo"/>
                <a:cs typeface="Microsoft GothicNeo"/>
              </a:rPr>
              <a:t>3</a:t>
            </a:r>
            <a:r>
              <a:rPr lang="ko-KR" altLang="en-US" sz="1200">
                <a:latin typeface="Microsoft GothicNeo"/>
                <a:ea typeface="Microsoft GothicNeo"/>
                <a:cs typeface="Microsoft GothicNeo"/>
              </a:rPr>
              <a:t>번째로 유사한 카드</a:t>
            </a:r>
            <a:endParaRPr lang="en-US" altLang="ko-KR" sz="1200"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B870C4-31D9-44A4-AEDB-C7F936813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271" y="2162677"/>
            <a:ext cx="1872172" cy="28522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4604F0-75E3-41CD-96D3-B6132FC4B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2165" y="2162677"/>
            <a:ext cx="1872173" cy="28522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8801AF-877A-41F9-A34E-FDC862030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61" y="2162677"/>
            <a:ext cx="2452198" cy="3581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7A770-2C95-4BFD-81C9-E6EA9A79C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261" y="5865997"/>
            <a:ext cx="2941314" cy="843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FA65A-8CB7-498E-AC98-EB88FA25056D}"/>
              </a:ext>
            </a:extLst>
          </p:cNvPr>
          <p:cNvSpPr txBox="1"/>
          <p:nvPr/>
        </p:nvSpPr>
        <p:spPr>
          <a:xfrm>
            <a:off x="4238624" y="175222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35</a:t>
            </a:r>
            <a:r>
              <a:rPr lang="ko-KR" altLang="en-US"/>
              <a:t>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AB095-09F8-4B23-B695-DAEE17D0FD95}"/>
              </a:ext>
            </a:extLst>
          </p:cNvPr>
          <p:cNvSpPr txBox="1"/>
          <p:nvPr/>
        </p:nvSpPr>
        <p:spPr>
          <a:xfrm>
            <a:off x="6790644" y="175222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58</a:t>
            </a:r>
            <a:r>
              <a:rPr lang="ko-KR" altLang="en-US"/>
              <a:t>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36343-56A8-4020-B783-E43E7460F613}"/>
              </a:ext>
            </a:extLst>
          </p:cNvPr>
          <p:cNvSpPr txBox="1"/>
          <p:nvPr/>
        </p:nvSpPr>
        <p:spPr>
          <a:xfrm>
            <a:off x="9310347" y="175222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36</a:t>
            </a:r>
            <a:r>
              <a:rPr lang="ko-KR" altLang="en-US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898924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9726C11-6E20-4825-895F-8B98E0EAC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897" y="2162677"/>
            <a:ext cx="1872172" cy="2852236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95ED10B-2360-46DF-A7D3-1FE5ECA60BD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AFDF3E-3EE0-4CC2-8325-733269262144}"/>
              </a:ext>
            </a:extLst>
          </p:cNvPr>
          <p:cNvSpPr/>
          <p:nvPr/>
        </p:nvSpPr>
        <p:spPr>
          <a:xfrm>
            <a:off x="286126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분류 문제</a:t>
            </a:r>
            <a:endParaRPr lang="ko-KR" altLang="en-US" sz="160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9A02CA8-890B-4E89-AFB9-33FBEDA8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Malgun Gothic"/>
                <a:ea typeface="+mj-lt"/>
              </a:rPr>
              <a:t>3.4 </a:t>
            </a:r>
            <a:r>
              <a:rPr lang="en-US" err="1">
                <a:latin typeface="Malgun Gothic"/>
                <a:ea typeface="+mj-lt"/>
              </a:rPr>
              <a:t>세부</a:t>
            </a:r>
            <a:r>
              <a:rPr lang="en-US" altLang="ko-KR">
                <a:latin typeface="Malgun Gothic"/>
                <a:ea typeface="+mj-lt"/>
              </a:rPr>
              <a:t> </a:t>
            </a:r>
            <a:r>
              <a:rPr lang="ko-KR" altLang="en-US">
                <a:latin typeface="Malgun Gothic"/>
                <a:ea typeface="+mj-lt"/>
              </a:rPr>
              <a:t>내용</a:t>
            </a:r>
            <a:r>
              <a:rPr lang="en-US" altLang="ko-KR">
                <a:latin typeface="Malgun Gothic"/>
                <a:ea typeface="+mj-lt"/>
              </a:rPr>
              <a:t> - </a:t>
            </a:r>
            <a:r>
              <a:rPr lang="ko-KR" altLang="en-US" err="1">
                <a:latin typeface="Malgun Gothic"/>
                <a:ea typeface="+mj-lt"/>
              </a:rPr>
              <a:t>머신러닝</a:t>
            </a:r>
            <a:r>
              <a:rPr lang="en-US" altLang="ko-KR">
                <a:latin typeface="Malgun Gothic"/>
                <a:ea typeface="+mj-lt"/>
              </a:rPr>
              <a:t> / </a:t>
            </a:r>
            <a:r>
              <a:rPr lang="ko-KR" altLang="en-US">
                <a:latin typeface="Malgun Gothic"/>
                <a:ea typeface="+mj-lt"/>
              </a:rPr>
              <a:t>인공지능</a:t>
            </a:r>
            <a:endParaRPr lang="en-US" altLang="ko-KR">
              <a:latin typeface="Malgun Gothic"/>
              <a:ea typeface="+mj-l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8AACB8-1F45-4FC4-B97D-412FF85F04F8}"/>
              </a:ext>
            </a:extLst>
          </p:cNvPr>
          <p:cNvSpPr/>
          <p:nvPr/>
        </p:nvSpPr>
        <p:spPr>
          <a:xfrm>
            <a:off x="3878956" y="516731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[‘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고독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’]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과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번째로 유사한 카드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792EC7-EB6A-43D5-82A2-B74EAC1BBDBA}"/>
              </a:ext>
            </a:extLst>
          </p:cNvPr>
          <p:cNvSpPr/>
          <p:nvPr/>
        </p:nvSpPr>
        <p:spPr>
          <a:xfrm>
            <a:off x="6419850" y="516731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[‘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고독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’]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과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번째로 유사한 카드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D2C8B9-74BB-40C2-8FB0-6A283FA75792}"/>
              </a:ext>
            </a:extLst>
          </p:cNvPr>
          <p:cNvSpPr/>
          <p:nvPr/>
        </p:nvSpPr>
        <p:spPr>
          <a:xfrm>
            <a:off x="8960744" y="516731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[‘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고독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’]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과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번째로 유사한 카드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B870C4-31D9-44A4-AEDB-C7F936813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271" y="2162677"/>
            <a:ext cx="1872172" cy="28522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4604F0-75E3-41CD-96D3-B6132FC4B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2165" y="2162677"/>
            <a:ext cx="1872172" cy="28522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8801AF-877A-41F9-A34E-FDC862030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61" y="2270418"/>
            <a:ext cx="2452198" cy="3365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7A770-2C95-4BFD-81C9-E6EA9A79C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59" y="5865997"/>
            <a:ext cx="2828918" cy="843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FA65A-8CB7-498E-AC98-EB88FA25056D}"/>
              </a:ext>
            </a:extLst>
          </p:cNvPr>
          <p:cNvSpPr txBox="1"/>
          <p:nvPr/>
        </p:nvSpPr>
        <p:spPr>
          <a:xfrm>
            <a:off x="4238624" y="175222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18</a:t>
            </a:r>
            <a:r>
              <a:rPr lang="ko-KR" altLang="en-US"/>
              <a:t>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AB095-09F8-4B23-B695-DAEE17D0FD95}"/>
              </a:ext>
            </a:extLst>
          </p:cNvPr>
          <p:cNvSpPr txBox="1"/>
          <p:nvPr/>
        </p:nvSpPr>
        <p:spPr>
          <a:xfrm>
            <a:off x="6790644" y="175222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42</a:t>
            </a:r>
            <a:r>
              <a:rPr lang="ko-KR" altLang="en-US"/>
              <a:t>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36343-56A8-4020-B783-E43E7460F613}"/>
              </a:ext>
            </a:extLst>
          </p:cNvPr>
          <p:cNvSpPr txBox="1"/>
          <p:nvPr/>
        </p:nvSpPr>
        <p:spPr>
          <a:xfrm>
            <a:off x="9310347" y="175222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37</a:t>
            </a:r>
            <a:r>
              <a:rPr lang="ko-KR" altLang="en-US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817333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9726C11-6E20-4825-895F-8B98E0EAC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897" y="2162677"/>
            <a:ext cx="1872172" cy="2852236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95ED10B-2360-46DF-A7D3-1FE5ECA60BD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AFDF3E-3EE0-4CC2-8325-733269262144}"/>
              </a:ext>
            </a:extLst>
          </p:cNvPr>
          <p:cNvSpPr/>
          <p:nvPr/>
        </p:nvSpPr>
        <p:spPr>
          <a:xfrm>
            <a:off x="286126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분류 문제</a:t>
            </a:r>
            <a:endParaRPr lang="ko-KR" altLang="en-US" sz="160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9A02CA8-890B-4E89-AFB9-33FBEDA8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Malgun Gothic"/>
                <a:ea typeface="+mj-lt"/>
              </a:rPr>
              <a:t>3.4 </a:t>
            </a:r>
            <a:r>
              <a:rPr lang="ko-KR" altLang="en-US">
                <a:latin typeface="Malgun Gothic"/>
                <a:ea typeface="+mj-lt"/>
              </a:rPr>
              <a:t>세부</a:t>
            </a:r>
            <a:r>
              <a:rPr lang="en-US">
                <a:latin typeface="Malgun Gothic"/>
                <a:ea typeface="+mj-lt"/>
              </a:rPr>
              <a:t> </a:t>
            </a:r>
            <a:r>
              <a:rPr lang="ko-KR" altLang="en-US">
                <a:latin typeface="Malgun Gothic"/>
                <a:ea typeface="+mj-lt"/>
              </a:rPr>
              <a:t>내용</a:t>
            </a:r>
            <a:r>
              <a:rPr lang="en-US">
                <a:latin typeface="Malgun Gothic"/>
                <a:ea typeface="+mj-lt"/>
              </a:rPr>
              <a:t> - </a:t>
            </a:r>
            <a:r>
              <a:rPr lang="ko-KR" altLang="en-US" err="1">
                <a:latin typeface="Malgun Gothic"/>
                <a:ea typeface="+mj-lt"/>
              </a:rPr>
              <a:t>머신러닝</a:t>
            </a:r>
            <a:r>
              <a:rPr lang="en-US">
                <a:latin typeface="Malgun Gothic"/>
                <a:ea typeface="+mj-lt"/>
              </a:rPr>
              <a:t> / </a:t>
            </a:r>
            <a:r>
              <a:rPr lang="ko-KR" altLang="en-US">
                <a:latin typeface="Malgun Gothic"/>
                <a:ea typeface="+mj-lt"/>
              </a:rPr>
              <a:t>인공지능</a:t>
            </a:r>
            <a:endParaRPr lang="en-US" altLang="ko-KR">
              <a:latin typeface="Malgun Gothic"/>
              <a:ea typeface="+mj-lt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38AACB8-1F45-4FC4-B97D-412FF85F04F8}"/>
              </a:ext>
            </a:extLst>
          </p:cNvPr>
          <p:cNvSpPr/>
          <p:nvPr/>
        </p:nvSpPr>
        <p:spPr>
          <a:xfrm>
            <a:off x="3878956" y="516731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[‘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추격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’]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과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번째로 유사한 카드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792EC7-EB6A-43D5-82A2-B74EAC1BBDBA}"/>
              </a:ext>
            </a:extLst>
          </p:cNvPr>
          <p:cNvSpPr/>
          <p:nvPr/>
        </p:nvSpPr>
        <p:spPr>
          <a:xfrm>
            <a:off x="6419850" y="516731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[‘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추격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’]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과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번째로 유사한 카드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D2C8B9-74BB-40C2-8FB0-6A283FA75792}"/>
              </a:ext>
            </a:extLst>
          </p:cNvPr>
          <p:cNvSpPr/>
          <p:nvPr/>
        </p:nvSpPr>
        <p:spPr>
          <a:xfrm>
            <a:off x="8960744" y="5167314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[‘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추격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’]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과 </a:t>
            </a:r>
            <a:r>
              <a:rPr lang="en-US" altLang="ko-KR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번째로 유사한 카드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B870C4-31D9-44A4-AEDB-C7F936813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1271" y="2162677"/>
            <a:ext cx="1872172" cy="28522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4604F0-75E3-41CD-96D3-B6132FC4B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2165" y="2162677"/>
            <a:ext cx="1872172" cy="28522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8801AF-877A-41F9-A34E-FDC862030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61" y="2200092"/>
            <a:ext cx="2452198" cy="3506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67A770-2C95-4BFD-81C9-E6EA9A79C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61" y="6121636"/>
            <a:ext cx="2941314" cy="332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FA65A-8CB7-498E-AC98-EB88FA25056D}"/>
              </a:ext>
            </a:extLst>
          </p:cNvPr>
          <p:cNvSpPr txBox="1"/>
          <p:nvPr/>
        </p:nvSpPr>
        <p:spPr>
          <a:xfrm>
            <a:off x="4238624" y="175222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0</a:t>
            </a:r>
            <a:r>
              <a:rPr lang="ko-KR" altLang="en-US"/>
              <a:t>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DAB095-09F8-4B23-B695-DAEE17D0FD95}"/>
              </a:ext>
            </a:extLst>
          </p:cNvPr>
          <p:cNvSpPr txBox="1"/>
          <p:nvPr/>
        </p:nvSpPr>
        <p:spPr>
          <a:xfrm>
            <a:off x="6790644" y="175222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59</a:t>
            </a:r>
            <a:r>
              <a:rPr lang="ko-KR" altLang="en-US"/>
              <a:t>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36343-56A8-4020-B783-E43E7460F613}"/>
              </a:ext>
            </a:extLst>
          </p:cNvPr>
          <p:cNvSpPr txBox="1"/>
          <p:nvPr/>
        </p:nvSpPr>
        <p:spPr>
          <a:xfrm>
            <a:off x="9310347" y="1752229"/>
            <a:ext cx="7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54</a:t>
            </a:r>
            <a:r>
              <a:rPr lang="ko-KR" altLang="en-US"/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22694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BB86C0-1EF4-44B9-A124-F82AE02FDA49}"/>
              </a:ext>
            </a:extLst>
          </p:cNvPr>
          <p:cNvSpPr/>
          <p:nvPr/>
        </p:nvSpPr>
        <p:spPr>
          <a:xfrm>
            <a:off x="1695048" y="-651115"/>
            <a:ext cx="9715663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같은 카드에 대해서 이미지가 유사한 단어들을 생각하게 되기 때문에 유의어</a:t>
            </a:r>
            <a:endParaRPr lang="ko-KR" altLang="en-US" sz="16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8850B7-A976-4C20-82D1-1C360AD75DA2}"/>
              </a:ext>
            </a:extLst>
          </p:cNvPr>
          <p:cNvSpPr/>
          <p:nvPr/>
        </p:nvSpPr>
        <p:spPr>
          <a:xfrm>
            <a:off x="286126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유의어 사전</a:t>
            </a:r>
            <a:endParaRPr lang="ko-KR" altLang="en-US" sz="160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C44258B-14E3-49A3-8C02-E6B983F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Malgun Gothic"/>
                <a:ea typeface="+mj-lt"/>
              </a:rPr>
              <a:t>3.4 </a:t>
            </a:r>
            <a:r>
              <a:rPr lang="en-US" err="1">
                <a:latin typeface="Malgun Gothic"/>
                <a:ea typeface="+mj-lt"/>
              </a:rPr>
              <a:t>세부</a:t>
            </a:r>
            <a:r>
              <a:rPr lang="en-US" altLang="ko-KR">
                <a:latin typeface="Malgun Gothic"/>
                <a:ea typeface="+mj-lt"/>
              </a:rPr>
              <a:t> </a:t>
            </a:r>
            <a:r>
              <a:rPr lang="ko-KR" altLang="en-US">
                <a:latin typeface="Malgun Gothic"/>
                <a:ea typeface="+mj-lt"/>
              </a:rPr>
              <a:t>내용</a:t>
            </a:r>
            <a:r>
              <a:rPr lang="en-US" altLang="ko-KR">
                <a:latin typeface="Malgun Gothic"/>
                <a:ea typeface="+mj-lt"/>
              </a:rPr>
              <a:t> - </a:t>
            </a:r>
            <a:r>
              <a:rPr lang="ko-KR" altLang="en-US" err="1">
                <a:latin typeface="Malgun Gothic"/>
                <a:ea typeface="+mj-lt"/>
              </a:rPr>
              <a:t>머신러닝</a:t>
            </a:r>
            <a:r>
              <a:rPr lang="en-US" altLang="ko-KR">
                <a:latin typeface="Malgun Gothic"/>
                <a:ea typeface="+mj-lt"/>
              </a:rPr>
              <a:t> / </a:t>
            </a:r>
            <a:r>
              <a:rPr lang="ko-KR" altLang="en-US">
                <a:latin typeface="Malgun Gothic"/>
                <a:ea typeface="+mj-lt"/>
              </a:rPr>
              <a:t>인공지능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0004F9-95CD-4365-9CF8-9F23B829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731" y="1789839"/>
            <a:ext cx="5492729" cy="469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61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37D074C-D688-4ADD-BDEE-812CCA990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64796"/>
              </p:ext>
            </p:extLst>
          </p:nvPr>
        </p:nvGraphicFramePr>
        <p:xfrm>
          <a:off x="286126" y="2121798"/>
          <a:ext cx="3785004" cy="36356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1668">
                  <a:extLst>
                    <a:ext uri="{9D8B030D-6E8A-4147-A177-3AD203B41FA5}">
                      <a16:colId xmlns:a16="http://schemas.microsoft.com/office/drawing/2014/main" val="3733739498"/>
                    </a:ext>
                  </a:extLst>
                </a:gridCol>
                <a:gridCol w="1261668">
                  <a:extLst>
                    <a:ext uri="{9D8B030D-6E8A-4147-A177-3AD203B41FA5}">
                      <a16:colId xmlns:a16="http://schemas.microsoft.com/office/drawing/2014/main" val="2084064714"/>
                    </a:ext>
                  </a:extLst>
                </a:gridCol>
                <a:gridCol w="1261668">
                  <a:extLst>
                    <a:ext uri="{9D8B030D-6E8A-4147-A177-3AD203B41FA5}">
                      <a16:colId xmlns:a16="http://schemas.microsoft.com/office/drawing/2014/main" val="2352106818"/>
                    </a:ext>
                  </a:extLst>
                </a:gridCol>
              </a:tblGrid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유의어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유의어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코사인 유사도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47224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무한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0.35857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4297138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탈주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탈옥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0.39504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2003425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질투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탐욕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0.43246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5401296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행글라이더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비행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0.38989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796911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종말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0.37367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9057352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비밀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진실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0.39957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7706163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행운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0.52958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9269948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공돌이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공대생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0.56955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3690774"/>
                  </a:ext>
                </a:extLst>
              </a:tr>
            </a:tbl>
          </a:graphicData>
        </a:graphic>
      </p:graphicFrame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4A2101AA-C48D-41B6-90A5-5265981817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611156"/>
              </p:ext>
            </p:extLst>
          </p:nvPr>
        </p:nvGraphicFramePr>
        <p:xfrm>
          <a:off x="4200600" y="2121798"/>
          <a:ext cx="3790800" cy="362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63600">
                  <a:extLst>
                    <a:ext uri="{9D8B030D-6E8A-4147-A177-3AD203B41FA5}">
                      <a16:colId xmlns:a16="http://schemas.microsoft.com/office/drawing/2014/main" val="542240285"/>
                    </a:ext>
                  </a:extLst>
                </a:gridCol>
                <a:gridCol w="1263600">
                  <a:extLst>
                    <a:ext uri="{9D8B030D-6E8A-4147-A177-3AD203B41FA5}">
                      <a16:colId xmlns:a16="http://schemas.microsoft.com/office/drawing/2014/main" val="235500929"/>
                    </a:ext>
                  </a:extLst>
                </a:gridCol>
                <a:gridCol w="1263600">
                  <a:extLst>
                    <a:ext uri="{9D8B030D-6E8A-4147-A177-3AD203B41FA5}">
                      <a16:colId xmlns:a16="http://schemas.microsoft.com/office/drawing/2014/main" val="475768360"/>
                    </a:ext>
                  </a:extLst>
                </a:gridCol>
              </a:tblGrid>
              <a:tr h="403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유의어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유의어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코사인 유사도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985984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지니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요술램프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0.34596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6601481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소원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0.35783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4135955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오페라의유령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뮤지컬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0.42471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32666279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기괴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놀람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0.34167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005677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0.52725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8623821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끈기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0.49919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6580637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도서관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0.36885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6888998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공허함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쓸쓸함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0.56786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3696544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BB86C0-1EF4-44B9-A124-F82AE02FDA49}"/>
              </a:ext>
            </a:extLst>
          </p:cNvPr>
          <p:cNvSpPr/>
          <p:nvPr/>
        </p:nvSpPr>
        <p:spPr>
          <a:xfrm>
            <a:off x="1695048" y="-651115"/>
            <a:ext cx="9715663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같은 카드에 대해서 이미지가 유사한 단어들을 생각하게 되기 때문에 유의어</a:t>
            </a:r>
            <a:endParaRPr lang="ko-KR" altLang="en-US" sz="16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1238697-379D-4E22-8CA1-0EA7C6807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870" y="1396033"/>
            <a:ext cx="3920203" cy="264989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8850B7-A976-4C20-82D1-1C360AD75DA2}"/>
              </a:ext>
            </a:extLst>
          </p:cNvPr>
          <p:cNvSpPr/>
          <p:nvPr/>
        </p:nvSpPr>
        <p:spPr>
          <a:xfrm>
            <a:off x="286126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유의어 사전</a:t>
            </a:r>
            <a:endParaRPr lang="ko-KR" altLang="en-US" sz="160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C44258B-14E3-49A3-8C02-E6B983FF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Malgun Gothic"/>
                <a:ea typeface="+mj-lt"/>
              </a:rPr>
              <a:t>3.4 </a:t>
            </a:r>
            <a:r>
              <a:rPr lang="en-US" err="1">
                <a:latin typeface="Malgun Gothic"/>
                <a:ea typeface="+mj-lt"/>
              </a:rPr>
              <a:t>세부</a:t>
            </a:r>
            <a:r>
              <a:rPr lang="en-US" altLang="ko-KR">
                <a:latin typeface="Malgun Gothic"/>
                <a:ea typeface="+mj-lt"/>
              </a:rPr>
              <a:t> </a:t>
            </a:r>
            <a:r>
              <a:rPr lang="ko-KR" altLang="en-US">
                <a:latin typeface="Malgun Gothic"/>
                <a:ea typeface="+mj-lt"/>
              </a:rPr>
              <a:t>내용</a:t>
            </a:r>
            <a:r>
              <a:rPr lang="en-US" altLang="ko-KR">
                <a:latin typeface="Malgun Gothic"/>
                <a:ea typeface="+mj-lt"/>
              </a:rPr>
              <a:t> - </a:t>
            </a:r>
            <a:r>
              <a:rPr lang="ko-KR" altLang="en-US" err="1">
                <a:latin typeface="Malgun Gothic"/>
                <a:ea typeface="+mj-lt"/>
              </a:rPr>
              <a:t>머신러닝</a:t>
            </a:r>
            <a:r>
              <a:rPr lang="en-US" altLang="ko-KR">
                <a:latin typeface="Malgun Gothic"/>
                <a:ea typeface="+mj-lt"/>
              </a:rPr>
              <a:t> / </a:t>
            </a:r>
            <a:r>
              <a:rPr lang="ko-KR" altLang="en-US">
                <a:latin typeface="Malgun Gothic"/>
                <a:ea typeface="+mj-lt"/>
              </a:rPr>
              <a:t>인공지능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BAEA59-E22F-4CD0-B16C-A054CE325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439" y="4220939"/>
            <a:ext cx="3523435" cy="855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C7C2C9-7FEE-4263-BB7A-310EA32463A0}"/>
              </a:ext>
            </a:extLst>
          </p:cNvPr>
          <p:cNvSpPr txBox="1"/>
          <p:nvPr/>
        </p:nvSpPr>
        <p:spPr>
          <a:xfrm>
            <a:off x="8254982" y="5076834"/>
            <a:ext cx="1303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코사인 유사도</a:t>
            </a:r>
            <a:r>
              <a:rPr lang="en-US" altLang="ko-KR" sz="900"/>
              <a:t>: -1</a:t>
            </a:r>
            <a:endParaRPr lang="ko-KR" alt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B3FF1B-27D0-4780-ADD7-A79DC55B34A6}"/>
              </a:ext>
            </a:extLst>
          </p:cNvPr>
          <p:cNvSpPr txBox="1"/>
          <p:nvPr/>
        </p:nvSpPr>
        <p:spPr>
          <a:xfrm>
            <a:off x="9558528" y="5076834"/>
            <a:ext cx="1303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코사인 유사도</a:t>
            </a:r>
            <a:r>
              <a:rPr lang="en-US" altLang="ko-KR" sz="900"/>
              <a:t>: 0</a:t>
            </a:r>
            <a:endParaRPr lang="ko-KR" alt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4DE4C5-F16B-4DCE-8839-8B8AF989116C}"/>
              </a:ext>
            </a:extLst>
          </p:cNvPr>
          <p:cNvSpPr txBox="1"/>
          <p:nvPr/>
        </p:nvSpPr>
        <p:spPr>
          <a:xfrm>
            <a:off x="10862074" y="5076834"/>
            <a:ext cx="1303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코사인 유사도</a:t>
            </a:r>
            <a:r>
              <a:rPr lang="en-US" altLang="ko-KR" sz="900"/>
              <a:t>: 1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64238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0DA63-89C0-486F-AEDF-B79C54BC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4. </a:t>
            </a:r>
            <a:r>
              <a:rPr lang="ko-KR" altLang="en-US">
                <a:ea typeface="맑은 고딕"/>
              </a:rPr>
              <a:t>목표 달성 여부 검토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229F3-1BCD-4B40-B0DD-36EF952A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781A261-A4BC-4C49-B9FF-3F5560B37E1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35F8A14-7497-47B8-88BC-9E4467298D23}"/>
              </a:ext>
            </a:extLst>
          </p:cNvPr>
          <p:cNvSpPr/>
          <p:nvPr/>
        </p:nvSpPr>
        <p:spPr>
          <a:xfrm>
            <a:off x="1779373" y="2003696"/>
            <a:ext cx="8706730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한국어로 플레이 할 수 있는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딕싯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게임 어플리케이션 구현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1334B5-AC0D-433C-A159-7FD46E03FD88}"/>
              </a:ext>
            </a:extLst>
          </p:cNvPr>
          <p:cNvSpPr/>
          <p:nvPr/>
        </p:nvSpPr>
        <p:spPr>
          <a:xfrm>
            <a:off x="1779372" y="3349889"/>
            <a:ext cx="8706729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사용자들의 플레이를 통한 데이터 확보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D37722-13A6-4CA5-A7DB-06F6B0FE9C71}"/>
              </a:ext>
            </a:extLst>
          </p:cNvPr>
          <p:cNvSpPr/>
          <p:nvPr/>
        </p:nvSpPr>
        <p:spPr>
          <a:xfrm>
            <a:off x="1779373" y="4696082"/>
            <a:ext cx="8706728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확보된 관념적 유의어 데이터 셋을 이용한 단어 군집화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918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1EFD9-5949-46F3-A213-12001A93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4. </a:t>
            </a:r>
            <a:r>
              <a:rPr lang="ko-KR" altLang="en-US">
                <a:ea typeface="맑은 고딕"/>
              </a:rPr>
              <a:t>목표 달성 여부 검토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A9B28-F312-4B39-8745-F6CFE274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0256D98-C55B-4144-9F5B-022ED2B4C86D}"/>
              </a:ext>
            </a:extLst>
          </p:cNvPr>
          <p:cNvSpPr/>
          <p:nvPr/>
        </p:nvSpPr>
        <p:spPr>
          <a:xfrm>
            <a:off x="1779373" y="2003696"/>
            <a:ext cx="8706730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딕싯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보드 게임의 기본 규칙이 잘 작동 하였는가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74FEFA-B1F7-4191-83F4-C06D1609A322}"/>
              </a:ext>
            </a:extLst>
          </p:cNvPr>
          <p:cNvSpPr/>
          <p:nvPr/>
        </p:nvSpPr>
        <p:spPr>
          <a:xfrm>
            <a:off x="1779372" y="2968211"/>
            <a:ext cx="8706729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어플리케이션과 서버의 연결이 안정적인가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7B51651-14AD-4141-B444-931CC8C4C24D}"/>
              </a:ext>
            </a:extLst>
          </p:cNvPr>
          <p:cNvSpPr/>
          <p:nvPr/>
        </p:nvSpPr>
        <p:spPr>
          <a:xfrm>
            <a:off x="1779373" y="3859952"/>
            <a:ext cx="8706728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UI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게임을 플레이 하기에 적절한가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EC6DB0-F3F1-40F7-BAB7-FD94073F7CC0}"/>
              </a:ext>
            </a:extLst>
          </p:cNvPr>
          <p:cNvSpPr/>
          <p:nvPr/>
        </p:nvSpPr>
        <p:spPr>
          <a:xfrm>
            <a:off x="1779373" y="4751693"/>
            <a:ext cx="8706728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단어 군집화를 위한 데이터를 축적할 수 있는가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7190B7-C592-436A-83FE-90196D2D66DE}"/>
              </a:ext>
            </a:extLst>
          </p:cNvPr>
          <p:cNvSpPr/>
          <p:nvPr/>
        </p:nvSpPr>
        <p:spPr>
          <a:xfrm>
            <a:off x="1779373" y="5643434"/>
            <a:ext cx="8706728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인공지능 플레이어가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딕싯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게임을 플레이 할 수 있는가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16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326F5-C86C-48B4-949C-43EDE3B4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4. </a:t>
            </a:r>
            <a:r>
              <a:rPr lang="ko-KR" altLang="en-US">
                <a:ea typeface="맑은 고딕"/>
              </a:rPr>
              <a:t>목표 달성 여부 검토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EA48EC1-E07B-4A0D-BF9A-95C8BAC33980}"/>
              </a:ext>
            </a:extLst>
          </p:cNvPr>
          <p:cNvSpPr/>
          <p:nvPr/>
        </p:nvSpPr>
        <p:spPr>
          <a:xfrm>
            <a:off x="1742633" y="1857764"/>
            <a:ext cx="8706730" cy="5875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사용자가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딕싯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게임을 플레이 하는데 원활한 인터페이스를 제공한다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5D1BD35-29A8-44FA-AAA5-34C7F2E7489F}"/>
              </a:ext>
            </a:extLst>
          </p:cNvPr>
          <p:cNvSpPr/>
          <p:nvPr/>
        </p:nvSpPr>
        <p:spPr>
          <a:xfrm>
            <a:off x="1742635" y="2568759"/>
            <a:ext cx="8706729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플레이어와 플레이 하였을 때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누가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AI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플레이어인지 맞추지 못하게 한다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- AI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승률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442F011-CA5D-4256-9941-1179B49274D9}"/>
              </a:ext>
            </a:extLst>
          </p:cNvPr>
          <p:cNvSpPr/>
          <p:nvPr/>
        </p:nvSpPr>
        <p:spPr>
          <a:xfrm>
            <a:off x="1742635" y="3429000"/>
            <a:ext cx="8706728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사람들이 동의할만한 관념적 동의어 데이터 셋을 구축한다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-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설문조사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F7FC6C-7145-4668-BB42-C2A224E229D8}"/>
              </a:ext>
            </a:extLst>
          </p:cNvPr>
          <p:cNvSpPr/>
          <p:nvPr/>
        </p:nvSpPr>
        <p:spPr>
          <a:xfrm>
            <a:off x="1742633" y="4762610"/>
            <a:ext cx="8706728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관념적 동의어에 관한 데이터 수를 최소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2000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이상 확보한다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–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데이터의 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B63D3B-A0D2-4E99-A06B-6C5BF1917375}"/>
              </a:ext>
            </a:extLst>
          </p:cNvPr>
          <p:cNvSpPr/>
          <p:nvPr/>
        </p:nvSpPr>
        <p:spPr>
          <a:xfrm>
            <a:off x="1742633" y="5634993"/>
            <a:ext cx="8706728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 단어에 대한 관념적 동의어를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이상 확보한다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–PCA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그래프 및 정리 파일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E3D5F-416D-4ED6-9B1F-AB6669FAB08A}"/>
              </a:ext>
            </a:extLst>
          </p:cNvPr>
          <p:cNvSpPr txBox="1"/>
          <p:nvPr/>
        </p:nvSpPr>
        <p:spPr>
          <a:xfrm>
            <a:off x="1742635" y="1432677"/>
            <a:ext cx="18782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정성적 목표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A71CD-F464-4429-A3A6-40E09B475BEB}"/>
              </a:ext>
            </a:extLst>
          </p:cNvPr>
          <p:cNvSpPr txBox="1"/>
          <p:nvPr/>
        </p:nvSpPr>
        <p:spPr>
          <a:xfrm>
            <a:off x="1742635" y="4229415"/>
            <a:ext cx="187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정량적 목표</a:t>
            </a:r>
          </a:p>
        </p:txBody>
      </p:sp>
    </p:spTree>
    <p:extLst>
      <p:ext uri="{BB962C8B-B14F-4D97-AF65-F5344CB8AC3E}">
        <p14:creationId xmlns:p14="http://schemas.microsoft.com/office/powerpoint/2010/main" val="1816326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59587-538D-473B-9DC3-0DD9A45E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4. </a:t>
            </a:r>
            <a:r>
              <a:rPr lang="ko-KR" altLang="en-US">
                <a:ea typeface="맑은 고딕"/>
              </a:rPr>
              <a:t>목표 달성 여부 검토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0490B9A-8F28-4856-851C-577F4DA8F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512096"/>
              </p:ext>
            </p:extLst>
          </p:nvPr>
        </p:nvGraphicFramePr>
        <p:xfrm>
          <a:off x="739877" y="1637920"/>
          <a:ext cx="3192366" cy="44435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122">
                  <a:extLst>
                    <a:ext uri="{9D8B030D-6E8A-4147-A177-3AD203B41FA5}">
                      <a16:colId xmlns:a16="http://schemas.microsoft.com/office/drawing/2014/main" val="3733739498"/>
                    </a:ext>
                  </a:extLst>
                </a:gridCol>
                <a:gridCol w="1064122">
                  <a:extLst>
                    <a:ext uri="{9D8B030D-6E8A-4147-A177-3AD203B41FA5}">
                      <a16:colId xmlns:a16="http://schemas.microsoft.com/office/drawing/2014/main" val="2084064714"/>
                    </a:ext>
                  </a:extLst>
                </a:gridCol>
                <a:gridCol w="1064122">
                  <a:extLst>
                    <a:ext uri="{9D8B030D-6E8A-4147-A177-3AD203B41FA5}">
                      <a16:colId xmlns:a16="http://schemas.microsoft.com/office/drawing/2014/main" val="2352106818"/>
                    </a:ext>
                  </a:extLst>
                </a:gridCol>
              </a:tblGrid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유의어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유의어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코사인 유사도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47224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무한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영원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0.35857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4297138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질투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탐욕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0.43246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2003425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종말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0.37367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5401296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비밀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진실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0.39957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796911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행운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0.52958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9057352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기괴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놀람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0.34167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7706163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유혹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덫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0.52725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9269948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공허함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쓸쓸함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0.56786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3690774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염탐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악행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0.44652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1973839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엔지니어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공대생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4810056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F6ED2FE-DF64-48BA-92DD-8303FE470A4A}"/>
              </a:ext>
            </a:extLst>
          </p:cNvPr>
          <p:cNvSpPr/>
          <p:nvPr/>
        </p:nvSpPr>
        <p:spPr>
          <a:xfrm>
            <a:off x="1352384" y="6219711"/>
            <a:ext cx="1979417" cy="3675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설문 유의어 목록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B0A1BF-E635-4D8C-8DBD-162C215DE163}"/>
              </a:ext>
            </a:extLst>
          </p:cNvPr>
          <p:cNvSpPr/>
          <p:nvPr/>
        </p:nvSpPr>
        <p:spPr>
          <a:xfrm>
            <a:off x="6504803" y="6219711"/>
            <a:ext cx="3441965" cy="3675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>
                <a:latin typeface="Microsoft GothicNeo"/>
                <a:ea typeface="Microsoft GothicNeo"/>
                <a:cs typeface="Microsoft GothicNeo"/>
              </a:rPr>
              <a:t>설문 일반 단어 목록 (유사도 ~= 0)</a:t>
            </a:r>
            <a:endParaRPr lang="ko-KR" altLang="en-US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F5A635C-02D7-4B8D-9890-F020C3BDA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834047"/>
              </p:ext>
            </p:extLst>
          </p:nvPr>
        </p:nvGraphicFramePr>
        <p:xfrm>
          <a:off x="4804699" y="1637920"/>
          <a:ext cx="3192366" cy="44435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122">
                  <a:extLst>
                    <a:ext uri="{9D8B030D-6E8A-4147-A177-3AD203B41FA5}">
                      <a16:colId xmlns:a16="http://schemas.microsoft.com/office/drawing/2014/main" val="3733739498"/>
                    </a:ext>
                  </a:extLst>
                </a:gridCol>
                <a:gridCol w="1064122">
                  <a:extLst>
                    <a:ext uri="{9D8B030D-6E8A-4147-A177-3AD203B41FA5}">
                      <a16:colId xmlns:a16="http://schemas.microsoft.com/office/drawing/2014/main" val="2084064714"/>
                    </a:ext>
                  </a:extLst>
                </a:gridCol>
                <a:gridCol w="1064122">
                  <a:extLst>
                    <a:ext uri="{9D8B030D-6E8A-4147-A177-3AD203B41FA5}">
                      <a16:colId xmlns:a16="http://schemas.microsoft.com/office/drawing/2014/main" val="2352106818"/>
                    </a:ext>
                  </a:extLst>
                </a:gridCol>
              </a:tblGrid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단어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단어</a:t>
                      </a:r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코사인 유사도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47224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산소통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다재다능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0.04955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4297138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등불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폐쇄공포증</a:t>
                      </a:r>
                      <a:endParaRPr lang="ko-KR" alt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0.03612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2003425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자유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줄무늬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effectLst/>
                        </a:rPr>
                        <a:t>-0.02062</a:t>
                      </a:r>
                      <a:endParaRPr lang="en-US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5401296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공원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최후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-0.01391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796911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성실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비행기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-0.06557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9057352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마을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차가움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0.05624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7706163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황혼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주황색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</a:t>
                      </a:r>
                      <a:r>
                        <a:rPr lang="en-US" sz="1100" b="0" i="0" u="none" strike="noStrike" noProof="0">
                          <a:effectLst/>
                        </a:rPr>
                        <a:t>0.04890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1985086169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위협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피라냐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effectLst/>
                        </a:rPr>
                        <a:t>0.08113</a:t>
                      </a:r>
                      <a:endParaRPr lang="en-US"/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2835952426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주객전도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역전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effectLst/>
                        </a:rPr>
                        <a:t>0.00296</a:t>
                      </a:r>
                      <a:endParaRPr lang="en-US"/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3696365260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요정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u="none" strike="noStrike">
                          <a:effectLst/>
                        </a:rPr>
                        <a:t>미스테리</a:t>
                      </a:r>
                    </a:p>
                  </a:txBody>
                  <a:tcPr marL="9524" marR="9524" marT="9524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맑은 고딕"/>
                        </a:rPr>
                        <a:t>0.07410</a:t>
                      </a:r>
                      <a:endParaRPr lang="en-US"/>
                    </a:p>
                  </a:txBody>
                  <a:tcPr marL="9524" marR="9524" marT="9524" marB="0" anchor="ctr"/>
                </a:tc>
                <a:extLst>
                  <a:ext uri="{0D108BD9-81ED-4DB2-BD59-A6C34878D82A}">
                    <a16:rowId xmlns:a16="http://schemas.microsoft.com/office/drawing/2014/main" val="3251048327"/>
                  </a:ext>
                </a:extLst>
              </a:tr>
            </a:tbl>
          </a:graphicData>
        </a:graphic>
      </p:graphicFrame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4BBDDC6B-952B-44B9-8683-CB84EEF09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065385"/>
              </p:ext>
            </p:extLst>
          </p:nvPr>
        </p:nvGraphicFramePr>
        <p:xfrm>
          <a:off x="8384889" y="1650014"/>
          <a:ext cx="3192366" cy="24237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122">
                  <a:extLst>
                    <a:ext uri="{9D8B030D-6E8A-4147-A177-3AD203B41FA5}">
                      <a16:colId xmlns:a16="http://schemas.microsoft.com/office/drawing/2014/main" val="3733739498"/>
                    </a:ext>
                  </a:extLst>
                </a:gridCol>
                <a:gridCol w="1064122">
                  <a:extLst>
                    <a:ext uri="{9D8B030D-6E8A-4147-A177-3AD203B41FA5}">
                      <a16:colId xmlns:a16="http://schemas.microsoft.com/office/drawing/2014/main" val="2084064714"/>
                    </a:ext>
                  </a:extLst>
                </a:gridCol>
                <a:gridCol w="1064122">
                  <a:extLst>
                    <a:ext uri="{9D8B030D-6E8A-4147-A177-3AD203B41FA5}">
                      <a16:colId xmlns:a16="http://schemas.microsoft.com/office/drawing/2014/main" val="2352106818"/>
                    </a:ext>
                  </a:extLst>
                </a:gridCol>
              </a:tblGrid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단어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단어</a:t>
                      </a:r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코사인 유사도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147224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err="1">
                          <a:effectLst/>
                        </a:rPr>
                        <a:t>아낌없이주는나무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소멸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맑은 고딕"/>
                        </a:rPr>
                        <a:t>-0.06538</a:t>
                      </a:r>
                      <a:endParaRPr lang="en-US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4297138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무인도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평화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맑은 고딕"/>
                        </a:rPr>
                        <a:t>0.03786</a:t>
                      </a:r>
                      <a:endParaRPr lang="en-US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2003425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인어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차가움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effectLst/>
                        </a:rPr>
                        <a:t>0.10859</a:t>
                      </a:r>
                      <a:endParaRPr lang="en-US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5401296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기술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err="1">
                          <a:effectLst/>
                        </a:rPr>
                        <a:t>z세대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맑은 고딕"/>
                        </a:rPr>
                        <a:t>0.01681</a:t>
                      </a:r>
                      <a:endParaRPr lang="en-US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4796911"/>
                  </a:ext>
                </a:extLst>
              </a:tr>
              <a:tr h="4039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커튼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준비중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u="none" strike="noStrike" noProof="0">
                          <a:effectLst/>
                          <a:latin typeface="맑은 고딕"/>
                        </a:rPr>
                        <a:t>0.05324</a:t>
                      </a:r>
                      <a:endParaRPr lang="en-US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905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05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4B4053-50BF-463D-8908-04AFAEAE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1.1 </a:t>
            </a:r>
            <a:r>
              <a:rPr lang="ko-KR" altLang="en-US"/>
              <a:t>과제 개요 </a:t>
            </a:r>
            <a:r>
              <a:rPr lang="en-US" altLang="ko-KR"/>
              <a:t>–</a:t>
            </a:r>
            <a:r>
              <a:rPr lang="ko-KR" altLang="en-US"/>
              <a:t> 배경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7DD5F6-442D-49E8-98E3-A967BAB6BFE2}"/>
              </a:ext>
            </a:extLst>
          </p:cNvPr>
          <p:cNvSpPr/>
          <p:nvPr/>
        </p:nvSpPr>
        <p:spPr>
          <a:xfrm>
            <a:off x="649420" y="1735591"/>
            <a:ext cx="2313553" cy="74770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보드게임 관심도 증가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301FDA-8184-488E-9BD7-992044D387C1}"/>
              </a:ext>
            </a:extLst>
          </p:cNvPr>
          <p:cNvSpPr/>
          <p:nvPr/>
        </p:nvSpPr>
        <p:spPr>
          <a:xfrm>
            <a:off x="1583624" y="2682203"/>
            <a:ext cx="3039176" cy="8500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앱으로 보드게임을 하며 얻을 수 있는 데이터가 존재한다면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D2F17C2-6042-4F46-9A67-9F257DD0662E}"/>
              </a:ext>
            </a:extLst>
          </p:cNvPr>
          <p:cNvSpPr/>
          <p:nvPr/>
        </p:nvSpPr>
        <p:spPr>
          <a:xfrm>
            <a:off x="2808744" y="3994732"/>
            <a:ext cx="588936" cy="74391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86F4BC-910E-446A-903D-997782CBD284}"/>
              </a:ext>
            </a:extLst>
          </p:cNvPr>
          <p:cNvSpPr/>
          <p:nvPr/>
        </p:nvSpPr>
        <p:spPr>
          <a:xfrm>
            <a:off x="1723862" y="5200061"/>
            <a:ext cx="2758699" cy="964070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사람들이 게임을 즐기면서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데이터를 생성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A65C355-B37A-4956-9F48-08E90A79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ADA2D70-FE1D-46FB-886D-8CE5114F5574}"/>
              </a:ext>
            </a:extLst>
          </p:cNvPr>
          <p:cNvSpPr/>
          <p:nvPr/>
        </p:nvSpPr>
        <p:spPr>
          <a:xfrm>
            <a:off x="3185546" y="1735591"/>
            <a:ext cx="2313553" cy="74770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게임 사용 수 증가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A3F489-63E2-40A7-9D6A-DAC6DCFD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181" y="4391983"/>
            <a:ext cx="5234837" cy="20085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4B60B0-CE27-4564-970E-0C3AC4E1D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95" y="1478065"/>
            <a:ext cx="3731079" cy="24288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D3B5D1-9BC7-4BE2-B41F-FAF4E2E7E8C0}"/>
              </a:ext>
            </a:extLst>
          </p:cNvPr>
          <p:cNvSpPr txBox="1"/>
          <p:nvPr/>
        </p:nvSpPr>
        <p:spPr>
          <a:xfrm>
            <a:off x="7752483" y="3984983"/>
            <a:ext cx="22333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Google trends </a:t>
            </a:r>
            <a:r>
              <a:rPr lang="ko-KR" altLang="en-US" sz="1100"/>
              <a:t>보드게임 검색 동향</a:t>
            </a:r>
          </a:p>
        </p:txBody>
      </p:sp>
    </p:spTree>
    <p:extLst>
      <p:ext uri="{BB962C8B-B14F-4D97-AF65-F5344CB8AC3E}">
        <p14:creationId xmlns:p14="http://schemas.microsoft.com/office/powerpoint/2010/main" val="1599754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9C8D4-27B8-48D2-97C9-66BF00BA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4. </a:t>
            </a:r>
            <a:r>
              <a:rPr lang="ko-KR" altLang="en-US">
                <a:ea typeface="맑은 고딕"/>
              </a:rPr>
              <a:t>목표 달성 여부 검토</a:t>
            </a:r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839C8280-BAF0-41DA-B71F-FD212A9A81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5999125"/>
              </p:ext>
            </p:extLst>
          </p:nvPr>
        </p:nvGraphicFramePr>
        <p:xfrm>
          <a:off x="712838" y="1690688"/>
          <a:ext cx="2828757" cy="138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7265F56-82EC-4007-BB4B-D23BEF1E68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215652"/>
              </p:ext>
            </p:extLst>
          </p:nvPr>
        </p:nvGraphicFramePr>
        <p:xfrm>
          <a:off x="3830962" y="1690688"/>
          <a:ext cx="2828757" cy="1380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67007B88-460A-444B-9BA2-03CFAE4B2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838" y="3859946"/>
            <a:ext cx="10965084" cy="2632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FCE2512-7429-4CF4-A1A0-7170F0409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7622" y="1238759"/>
            <a:ext cx="2890300" cy="219024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0C158A5-6807-4774-9ADD-852C67675694}"/>
              </a:ext>
            </a:extLst>
          </p:cNvPr>
          <p:cNvSpPr/>
          <p:nvPr/>
        </p:nvSpPr>
        <p:spPr>
          <a:xfrm>
            <a:off x="11275947" y="3429000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5B7A11A-E6C2-401B-A4BA-438B4D64CE21}"/>
              </a:ext>
            </a:extLst>
          </p:cNvPr>
          <p:cNvSpPr/>
          <p:nvPr/>
        </p:nvSpPr>
        <p:spPr>
          <a:xfrm>
            <a:off x="10827672" y="3429000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0F97AE-A75B-4DD9-9A44-39A06591CF9C}"/>
              </a:ext>
            </a:extLst>
          </p:cNvPr>
          <p:cNvSpPr/>
          <p:nvPr/>
        </p:nvSpPr>
        <p:spPr>
          <a:xfrm>
            <a:off x="10395584" y="3429000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759293-EF10-462F-88BC-65BBBA93DB00}"/>
              </a:ext>
            </a:extLst>
          </p:cNvPr>
          <p:cNvSpPr/>
          <p:nvPr/>
        </p:nvSpPr>
        <p:spPr>
          <a:xfrm>
            <a:off x="9947309" y="3429000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294CC2-2500-49E2-80A3-037D1BCE6393}"/>
              </a:ext>
            </a:extLst>
          </p:cNvPr>
          <p:cNvSpPr/>
          <p:nvPr/>
        </p:nvSpPr>
        <p:spPr>
          <a:xfrm>
            <a:off x="9515221" y="3429000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F7977C-D0A2-4720-9EE6-0838E72FE324}"/>
              </a:ext>
            </a:extLst>
          </p:cNvPr>
          <p:cNvSpPr/>
          <p:nvPr/>
        </p:nvSpPr>
        <p:spPr>
          <a:xfrm>
            <a:off x="6986162" y="1682928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50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명의 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설문 조사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03192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030B2-34C6-4AF8-BFB8-85BE8079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4. </a:t>
            </a:r>
            <a:r>
              <a:rPr lang="ko-KR" altLang="en-US">
                <a:ea typeface="맑은 고딕"/>
              </a:rPr>
              <a:t>목표 달성 여부 검토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A065494-889E-44B8-8910-178056E43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0" y="2318875"/>
            <a:ext cx="7488573" cy="3545028"/>
          </a:xfr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45329F-0B68-45BF-B9BC-562F077A4963}"/>
              </a:ext>
            </a:extLst>
          </p:cNvPr>
          <p:cNvSpPr/>
          <p:nvPr/>
        </p:nvSpPr>
        <p:spPr>
          <a:xfrm>
            <a:off x="8077275" y="2318875"/>
            <a:ext cx="2154745" cy="3675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유의어 평균 점수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6E1D3C-948B-40BC-B936-5DD4B179401B}"/>
              </a:ext>
            </a:extLst>
          </p:cNvPr>
          <p:cNvSpPr/>
          <p:nvPr/>
        </p:nvSpPr>
        <p:spPr>
          <a:xfrm>
            <a:off x="8077275" y="2948145"/>
            <a:ext cx="2154745" cy="3675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일반 단어 평균 점수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F65D87-5095-4848-A10A-0E8EC6BA0391}"/>
              </a:ext>
            </a:extLst>
          </p:cNvPr>
          <p:cNvSpPr/>
          <p:nvPr/>
        </p:nvSpPr>
        <p:spPr>
          <a:xfrm>
            <a:off x="10856089" y="2318875"/>
            <a:ext cx="868101" cy="3675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3.40</a:t>
            </a:r>
            <a:endParaRPr lang="ko-KR" altLang="en-US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B488A9C-FE9D-4320-93AE-86A82A895E63}"/>
              </a:ext>
            </a:extLst>
          </p:cNvPr>
          <p:cNvSpPr/>
          <p:nvPr/>
        </p:nvSpPr>
        <p:spPr>
          <a:xfrm>
            <a:off x="10856088" y="2947062"/>
            <a:ext cx="868101" cy="3675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2.21</a:t>
            </a:r>
            <a:endParaRPr lang="ko-KR" altLang="en-US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같음 기호 11">
            <a:extLst>
              <a:ext uri="{FF2B5EF4-FFF2-40B4-BE49-F238E27FC236}">
                <a16:creationId xmlns:a16="http://schemas.microsoft.com/office/drawing/2014/main" id="{6F650C7D-EFF1-4E20-AC3A-15951E41A40A}"/>
              </a:ext>
            </a:extLst>
          </p:cNvPr>
          <p:cNvSpPr/>
          <p:nvPr/>
        </p:nvSpPr>
        <p:spPr>
          <a:xfrm>
            <a:off x="10324618" y="2318875"/>
            <a:ext cx="393539" cy="367535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1EEBDFD6-0477-464D-A878-3997D9FD2C81}"/>
              </a:ext>
            </a:extLst>
          </p:cNvPr>
          <p:cNvSpPr/>
          <p:nvPr/>
        </p:nvSpPr>
        <p:spPr>
          <a:xfrm>
            <a:off x="10324618" y="2947061"/>
            <a:ext cx="393539" cy="367535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6BED721-4C06-48C1-AB9C-2FE72D2B6560}"/>
              </a:ext>
            </a:extLst>
          </p:cNvPr>
          <p:cNvSpPr/>
          <p:nvPr/>
        </p:nvSpPr>
        <p:spPr>
          <a:xfrm>
            <a:off x="10811490" y="5185229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B066DC7-24D2-422A-9F86-7DB11F2F1FC6}"/>
              </a:ext>
            </a:extLst>
          </p:cNvPr>
          <p:cNvSpPr/>
          <p:nvPr/>
        </p:nvSpPr>
        <p:spPr>
          <a:xfrm>
            <a:off x="10363215" y="5185229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8908561-BE09-4609-93DB-BC384BAC76C6}"/>
              </a:ext>
            </a:extLst>
          </p:cNvPr>
          <p:cNvSpPr/>
          <p:nvPr/>
        </p:nvSpPr>
        <p:spPr>
          <a:xfrm>
            <a:off x="9931127" y="5185229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B33D72-C168-4449-9360-900B89F37E19}"/>
              </a:ext>
            </a:extLst>
          </p:cNvPr>
          <p:cNvSpPr/>
          <p:nvPr/>
        </p:nvSpPr>
        <p:spPr>
          <a:xfrm>
            <a:off x="9482852" y="5185229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513F62D-2A1A-4CEA-AC0F-57B9760DB513}"/>
              </a:ext>
            </a:extLst>
          </p:cNvPr>
          <p:cNvSpPr/>
          <p:nvPr/>
        </p:nvSpPr>
        <p:spPr>
          <a:xfrm>
            <a:off x="9050764" y="5185229"/>
            <a:ext cx="150471" cy="150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endParaRPr lang="ko-KR" altLang="en-US" sz="9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C365384-8D4C-4199-B226-BD7BF681C316}"/>
              </a:ext>
            </a:extLst>
          </p:cNvPr>
          <p:cNvSpPr/>
          <p:nvPr/>
        </p:nvSpPr>
        <p:spPr>
          <a:xfrm>
            <a:off x="9050764" y="4862286"/>
            <a:ext cx="1911197" cy="1504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3C4AB9-4762-43A4-BE39-D88ABEA5C602}"/>
              </a:ext>
            </a:extLst>
          </p:cNvPr>
          <p:cNvSpPr/>
          <p:nvPr/>
        </p:nvSpPr>
        <p:spPr>
          <a:xfrm>
            <a:off x="9162229" y="4467785"/>
            <a:ext cx="1693859" cy="2889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매우 유사함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729160B-58AA-4CCA-97BA-A9D32F1E80CF}"/>
              </a:ext>
            </a:extLst>
          </p:cNvPr>
          <p:cNvSpPr/>
          <p:nvPr/>
        </p:nvSpPr>
        <p:spPr>
          <a:xfrm>
            <a:off x="9162229" y="5845409"/>
            <a:ext cx="1693859" cy="2889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매우 관계 없음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7CB115D-888D-4CDF-9352-F5580DC8DA03}"/>
              </a:ext>
            </a:extLst>
          </p:cNvPr>
          <p:cNvSpPr/>
          <p:nvPr/>
        </p:nvSpPr>
        <p:spPr>
          <a:xfrm rot="10800000">
            <a:off x="9050764" y="5562993"/>
            <a:ext cx="1911197" cy="15047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58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D5B64-18DD-4155-8F06-4CC44387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4. </a:t>
            </a:r>
            <a:r>
              <a:rPr lang="ko-KR" altLang="en-US">
                <a:ea typeface="맑은 고딕"/>
              </a:rPr>
              <a:t>목표 달성 여부 검토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5F339-389F-43E9-B34D-B8DCD1969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AEE0AA-FA16-41B5-86C5-C84A48520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41"/>
          <a:stretch/>
        </p:blipFill>
        <p:spPr>
          <a:xfrm>
            <a:off x="3541267" y="2627086"/>
            <a:ext cx="5109465" cy="372975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46F07B-6586-41F4-A2FE-EAB78A07C693}"/>
              </a:ext>
            </a:extLst>
          </p:cNvPr>
          <p:cNvSpPr/>
          <p:nvPr/>
        </p:nvSpPr>
        <p:spPr>
          <a:xfrm>
            <a:off x="4509783" y="2307799"/>
            <a:ext cx="758903" cy="2176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단어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95020B1-3ED1-4951-9804-5562471E196C}"/>
              </a:ext>
            </a:extLst>
          </p:cNvPr>
          <p:cNvSpPr/>
          <p:nvPr/>
        </p:nvSpPr>
        <p:spPr>
          <a:xfrm>
            <a:off x="5612869" y="2307799"/>
            <a:ext cx="758903" cy="2176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유의어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CC4E2F-D03E-432B-9F78-2B754F41CF32}"/>
              </a:ext>
            </a:extLst>
          </p:cNvPr>
          <p:cNvSpPr/>
          <p:nvPr/>
        </p:nvSpPr>
        <p:spPr>
          <a:xfrm>
            <a:off x="7085801" y="2307799"/>
            <a:ext cx="758903" cy="2176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유의어</a:t>
            </a:r>
          </a:p>
        </p:txBody>
      </p:sp>
    </p:spTree>
    <p:extLst>
      <p:ext uri="{BB962C8B-B14F-4D97-AF65-F5344CB8AC3E}">
        <p14:creationId xmlns:p14="http://schemas.microsoft.com/office/powerpoint/2010/main" val="98956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656A-8E7F-2A47-8A53-B3A91C49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기대효과 및 의의</a:t>
            </a:r>
            <a:endParaRPr lang="en-KR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15B58D-2C61-E647-839E-BB6E3E7E33D4}"/>
              </a:ext>
            </a:extLst>
          </p:cNvPr>
          <p:cNvGrpSpPr/>
          <p:nvPr/>
        </p:nvGrpSpPr>
        <p:grpSpPr>
          <a:xfrm>
            <a:off x="7510175" y="2815121"/>
            <a:ext cx="4230688" cy="2575891"/>
            <a:chOff x="984779" y="2182377"/>
            <a:chExt cx="4230688" cy="2575891"/>
          </a:xfrm>
        </p:grpSpPr>
        <p:grpSp>
          <p:nvGrpSpPr>
            <p:cNvPr id="11" name="그룹 3">
              <a:extLst>
                <a:ext uri="{FF2B5EF4-FFF2-40B4-BE49-F238E27FC236}">
                  <a16:creationId xmlns:a16="http://schemas.microsoft.com/office/drawing/2014/main" id="{09F63A9B-FA20-3F47-8FA6-22979505F1AF}"/>
                </a:ext>
              </a:extLst>
            </p:cNvPr>
            <p:cNvGrpSpPr/>
            <p:nvPr/>
          </p:nvGrpSpPr>
          <p:grpSpPr>
            <a:xfrm>
              <a:off x="984779" y="3021106"/>
              <a:ext cx="4230688" cy="1737162"/>
              <a:chOff x="0" y="0"/>
              <a:chExt cx="5731510" cy="2397125"/>
            </a:xfrm>
          </p:grpSpPr>
          <p:pic>
            <p:nvPicPr>
              <p:cNvPr id="14" name="그림 4">
                <a:extLst>
                  <a:ext uri="{FF2B5EF4-FFF2-40B4-BE49-F238E27FC236}">
                    <a16:creationId xmlns:a16="http://schemas.microsoft.com/office/drawing/2014/main" id="{C6AF680C-FE65-D74F-ADA6-420E5F3E1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731510" cy="2000250"/>
              </a:xfrm>
              <a:prstGeom prst="rect">
                <a:avLst/>
              </a:prstGeom>
            </p:spPr>
          </p:pic>
          <p:sp>
            <p:nvSpPr>
              <p:cNvPr id="20" name="Text Box 22">
                <a:extLst>
                  <a:ext uri="{FF2B5EF4-FFF2-40B4-BE49-F238E27FC236}">
                    <a16:creationId xmlns:a16="http://schemas.microsoft.com/office/drawing/2014/main" id="{C973EA2F-EA8A-B443-8476-6BF453BE2FB8}"/>
                  </a:ext>
                </a:extLst>
              </p:cNvPr>
              <p:cNvSpPr txBox="1"/>
              <p:nvPr/>
            </p:nvSpPr>
            <p:spPr>
              <a:xfrm>
                <a:off x="0" y="2054225"/>
                <a:ext cx="5731510" cy="34290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ko-KR" sz="1100" b="1" cap="small">
                    <a:solidFill>
                      <a:srgbClr val="595959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그림 </a:t>
                </a:r>
                <a:r>
                  <a:rPr lang="en-US" sz="1100" b="1" cap="small">
                    <a:solidFill>
                      <a:srgbClr val="595959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6 AIHub</a:t>
                </a:r>
                <a:r>
                  <a:rPr lang="ko-KR" sz="1100" b="1" cap="small">
                    <a:solidFill>
                      <a:srgbClr val="595959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에서 제공하는 데이터셋</a:t>
                </a:r>
              </a:p>
            </p:txBody>
          </p:sp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5723883-C31A-1C47-AB57-22B3BE21E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647" y="2182377"/>
              <a:ext cx="21621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내용 개체 틀 10">
            <a:extLst>
              <a:ext uri="{FF2B5EF4-FFF2-40B4-BE49-F238E27FC236}">
                <a16:creationId xmlns:a16="http://schemas.microsoft.com/office/drawing/2014/main" id="{6B1AD6ED-29DD-3246-86EF-309280749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1" y="4673871"/>
            <a:ext cx="1291834" cy="458121"/>
          </a:xfrm>
          <a:prstGeom prst="rect">
            <a:avLst/>
          </a:prstGeom>
        </p:spPr>
      </p:pic>
      <p:sp>
        <p:nvSpPr>
          <p:cNvPr id="23" name="화살표: 오른쪽 12">
            <a:extLst>
              <a:ext uri="{FF2B5EF4-FFF2-40B4-BE49-F238E27FC236}">
                <a16:creationId xmlns:a16="http://schemas.microsoft.com/office/drawing/2014/main" id="{9F82858F-813C-E94D-BBD2-94E2F2CFCC1D}"/>
              </a:ext>
            </a:extLst>
          </p:cNvPr>
          <p:cNvSpPr/>
          <p:nvPr/>
        </p:nvSpPr>
        <p:spPr>
          <a:xfrm>
            <a:off x="6037280" y="3948353"/>
            <a:ext cx="1020271" cy="3094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4" name="사각형: 둥근 모서리 6">
            <a:extLst>
              <a:ext uri="{FF2B5EF4-FFF2-40B4-BE49-F238E27FC236}">
                <a16:creationId xmlns:a16="http://schemas.microsoft.com/office/drawing/2014/main" id="{1C26242F-D0E4-D848-A5EA-F35EAAF14229}"/>
              </a:ext>
            </a:extLst>
          </p:cNvPr>
          <p:cNvSpPr/>
          <p:nvPr/>
        </p:nvSpPr>
        <p:spPr>
          <a:xfrm>
            <a:off x="649420" y="1735591"/>
            <a:ext cx="2313553" cy="74770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보드게임 관심도 증가</a:t>
            </a:r>
          </a:p>
        </p:txBody>
      </p:sp>
      <p:sp>
        <p:nvSpPr>
          <p:cNvPr id="25" name="사각형: 둥근 모서리 7">
            <a:extLst>
              <a:ext uri="{FF2B5EF4-FFF2-40B4-BE49-F238E27FC236}">
                <a16:creationId xmlns:a16="http://schemas.microsoft.com/office/drawing/2014/main" id="{12036D80-99EA-2449-A3B6-9426D64D8D4C}"/>
              </a:ext>
            </a:extLst>
          </p:cNvPr>
          <p:cNvSpPr/>
          <p:nvPr/>
        </p:nvSpPr>
        <p:spPr>
          <a:xfrm>
            <a:off x="1583624" y="2682203"/>
            <a:ext cx="3039176" cy="8500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앱으로 보드게임을 하며 얻을 수 있는 데이터가 존재한다면</a:t>
            </a:r>
          </a:p>
        </p:txBody>
      </p:sp>
      <p:sp>
        <p:nvSpPr>
          <p:cNvPr id="26" name="화살표: 아래쪽 8">
            <a:extLst>
              <a:ext uri="{FF2B5EF4-FFF2-40B4-BE49-F238E27FC236}">
                <a16:creationId xmlns:a16="http://schemas.microsoft.com/office/drawing/2014/main" id="{B6F10094-4C96-8E41-95D0-949796FF9AAC}"/>
              </a:ext>
            </a:extLst>
          </p:cNvPr>
          <p:cNvSpPr/>
          <p:nvPr/>
        </p:nvSpPr>
        <p:spPr>
          <a:xfrm>
            <a:off x="2914809" y="3731108"/>
            <a:ext cx="376803" cy="74391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7" name="사각형: 둥근 모서리 9">
            <a:extLst>
              <a:ext uri="{FF2B5EF4-FFF2-40B4-BE49-F238E27FC236}">
                <a16:creationId xmlns:a16="http://schemas.microsoft.com/office/drawing/2014/main" id="{F06082AB-CFEC-2343-A7C0-348BE4D1364B}"/>
              </a:ext>
            </a:extLst>
          </p:cNvPr>
          <p:cNvSpPr/>
          <p:nvPr/>
        </p:nvSpPr>
        <p:spPr>
          <a:xfrm>
            <a:off x="1723862" y="5200061"/>
            <a:ext cx="2758699" cy="964070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사람들이 게임을 즐기면서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데이터를 생성</a:t>
            </a:r>
          </a:p>
        </p:txBody>
      </p:sp>
      <p:sp>
        <p:nvSpPr>
          <p:cNvPr id="28" name="사각형: 둥근 모서리 15">
            <a:extLst>
              <a:ext uri="{FF2B5EF4-FFF2-40B4-BE49-F238E27FC236}">
                <a16:creationId xmlns:a16="http://schemas.microsoft.com/office/drawing/2014/main" id="{D5172645-C507-6346-8CA8-432DAF16BA79}"/>
              </a:ext>
            </a:extLst>
          </p:cNvPr>
          <p:cNvSpPr/>
          <p:nvPr/>
        </p:nvSpPr>
        <p:spPr>
          <a:xfrm>
            <a:off x="3185546" y="1735591"/>
            <a:ext cx="2313553" cy="74770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앱 게임 사용 수 증가</a:t>
            </a:r>
          </a:p>
        </p:txBody>
      </p:sp>
    </p:spTree>
    <p:extLst>
      <p:ext uri="{BB962C8B-B14F-4D97-AF65-F5344CB8AC3E}">
        <p14:creationId xmlns:p14="http://schemas.microsoft.com/office/powerpoint/2010/main" val="1660883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656A-8E7F-2A47-8A53-B3A91C49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기대효과 및 의의</a:t>
            </a:r>
            <a:endParaRPr lang="en-KR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17E9F0F-3D24-F047-BEA4-9F70B88C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11" y="3501408"/>
            <a:ext cx="2273300" cy="260350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9828CB1-AF1B-1E48-A076-F4B3F29D7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73" y="3564908"/>
            <a:ext cx="2540000" cy="24765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CAB220B-10E3-8943-8753-975B37E60E21}"/>
              </a:ext>
            </a:extLst>
          </p:cNvPr>
          <p:cNvGrpSpPr/>
          <p:nvPr/>
        </p:nvGrpSpPr>
        <p:grpSpPr>
          <a:xfrm>
            <a:off x="3833414" y="1951040"/>
            <a:ext cx="3483255" cy="1653883"/>
            <a:chOff x="4176662" y="1920560"/>
            <a:chExt cx="3483255" cy="1653883"/>
          </a:xfrm>
        </p:grpSpPr>
        <p:sp>
          <p:nvSpPr>
            <p:cNvPr id="16" name="사각형: 둥근 모서리 43">
              <a:extLst>
                <a:ext uri="{FF2B5EF4-FFF2-40B4-BE49-F238E27FC236}">
                  <a16:creationId xmlns:a16="http://schemas.microsoft.com/office/drawing/2014/main" id="{7E32B8FF-3A02-9541-A540-0C6E16517620}"/>
                </a:ext>
              </a:extLst>
            </p:cNvPr>
            <p:cNvSpPr/>
            <p:nvPr/>
          </p:nvSpPr>
          <p:spPr>
            <a:xfrm>
              <a:off x="5156917" y="1920560"/>
              <a:ext cx="1878166" cy="67363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커튼</a:t>
              </a:r>
            </a:p>
          </p:txBody>
        </p:sp>
        <p:sp>
          <p:nvSpPr>
            <p:cNvPr id="17" name="화살표: 오른쪽 12">
              <a:extLst>
                <a:ext uri="{FF2B5EF4-FFF2-40B4-BE49-F238E27FC236}">
                  <a16:creationId xmlns:a16="http://schemas.microsoft.com/office/drawing/2014/main" id="{846896FE-21F4-C947-B254-4E84B204C324}"/>
                </a:ext>
              </a:extLst>
            </p:cNvPr>
            <p:cNvSpPr/>
            <p:nvPr/>
          </p:nvSpPr>
          <p:spPr>
            <a:xfrm rot="8100000">
              <a:off x="4176662" y="2909596"/>
              <a:ext cx="1020271" cy="30942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8" name="화살표: 오른쪽 12">
              <a:extLst>
                <a:ext uri="{FF2B5EF4-FFF2-40B4-BE49-F238E27FC236}">
                  <a16:creationId xmlns:a16="http://schemas.microsoft.com/office/drawing/2014/main" id="{6EA9161B-CE74-B74D-938C-3F42C9ABC748}"/>
                </a:ext>
              </a:extLst>
            </p:cNvPr>
            <p:cNvSpPr/>
            <p:nvPr/>
          </p:nvSpPr>
          <p:spPr>
            <a:xfrm rot="2700000">
              <a:off x="6995067" y="2909594"/>
              <a:ext cx="1020271" cy="30942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21" name="Picture 20" descr="A person standing in front of a curtain&#10;&#10;Description automatically generated with medium confidence">
            <a:extLst>
              <a:ext uri="{FF2B5EF4-FFF2-40B4-BE49-F238E27FC236}">
                <a16:creationId xmlns:a16="http://schemas.microsoft.com/office/drawing/2014/main" id="{FE58AD9E-1372-2141-984B-0AEE2D222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912" y="3226516"/>
            <a:ext cx="1034888" cy="1576642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42993417-A21B-334B-A15A-772EEA63F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256" y="1416663"/>
            <a:ext cx="3613149" cy="1068754"/>
          </a:xfrm>
          <a:prstGeom prst="rect">
            <a:avLst/>
          </a:prstGeom>
        </p:spPr>
      </p:pic>
      <p:pic>
        <p:nvPicPr>
          <p:cNvPr id="11" name="Picture 2" descr="Google">
            <a:extLst>
              <a:ext uri="{FF2B5EF4-FFF2-40B4-BE49-F238E27FC236}">
                <a16:creationId xmlns:a16="http://schemas.microsoft.com/office/drawing/2014/main" id="{5D1C38F5-6503-1145-B992-C7518A89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585" y="1108662"/>
            <a:ext cx="796489" cy="2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20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656A-8E7F-2A47-8A53-B3A91C49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기대효과 및 의의</a:t>
            </a:r>
            <a:endParaRPr lang="en-KR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03037A-C54E-8441-83E4-B7632E3AD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83" y="1493919"/>
            <a:ext cx="5751794" cy="426265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E8C6B67-D914-334D-8A79-FA00407B5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91" y="1396383"/>
            <a:ext cx="4357592" cy="42626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12FD56-36F4-41F0-976E-430EA65DE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471" y="6054527"/>
            <a:ext cx="6261299" cy="733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사각형: 둥근 모서리 6">
            <a:extLst>
              <a:ext uri="{FF2B5EF4-FFF2-40B4-BE49-F238E27FC236}">
                <a16:creationId xmlns:a16="http://schemas.microsoft.com/office/drawing/2014/main" id="{5B1A86F6-B836-4FFA-A513-96ED192E2B62}"/>
              </a:ext>
            </a:extLst>
          </p:cNvPr>
          <p:cNvSpPr/>
          <p:nvPr/>
        </p:nvSpPr>
        <p:spPr>
          <a:xfrm>
            <a:off x="7419371" y="5737102"/>
            <a:ext cx="740634" cy="239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7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번째 유의어</a:t>
            </a:r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CB650B76-5584-4BF7-84B1-C1EC4830F603}"/>
              </a:ext>
            </a:extLst>
          </p:cNvPr>
          <p:cNvSpPr/>
          <p:nvPr/>
        </p:nvSpPr>
        <p:spPr>
          <a:xfrm>
            <a:off x="9688009" y="5737102"/>
            <a:ext cx="740634" cy="239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7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번째 유의어</a:t>
            </a:r>
          </a:p>
        </p:txBody>
      </p:sp>
      <p:sp>
        <p:nvSpPr>
          <p:cNvPr id="10" name="사각형: 둥근 모서리 6">
            <a:extLst>
              <a:ext uri="{FF2B5EF4-FFF2-40B4-BE49-F238E27FC236}">
                <a16:creationId xmlns:a16="http://schemas.microsoft.com/office/drawing/2014/main" id="{3DDE60CA-AD2E-40A4-8F16-F0E27E9CFBA1}"/>
              </a:ext>
            </a:extLst>
          </p:cNvPr>
          <p:cNvSpPr/>
          <p:nvPr/>
        </p:nvSpPr>
        <p:spPr>
          <a:xfrm>
            <a:off x="5725683" y="5737102"/>
            <a:ext cx="740634" cy="2393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대상 단어</a:t>
            </a:r>
          </a:p>
        </p:txBody>
      </p:sp>
    </p:spTree>
    <p:extLst>
      <p:ext uri="{BB962C8B-B14F-4D97-AF65-F5344CB8AC3E}">
        <p14:creationId xmlns:p14="http://schemas.microsoft.com/office/powerpoint/2010/main" val="121096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D53F5C1-D760-41CE-A13F-DB0EC92F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한계점 및 개선사항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F3F5C8-67D6-496C-A052-2A658FA618AC}"/>
              </a:ext>
            </a:extLst>
          </p:cNvPr>
          <p:cNvSpPr/>
          <p:nvPr/>
        </p:nvSpPr>
        <p:spPr>
          <a:xfrm>
            <a:off x="1112758" y="2242186"/>
            <a:ext cx="9715663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문학 등에 쓰일 수 있을 것이라고 생각한 관념적 유의어 학습에 데이터가 많이 필요하다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60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0C101D3-1BEC-4598-A799-1FD2E9812511}"/>
              </a:ext>
            </a:extLst>
          </p:cNvPr>
          <p:cNvSpPr/>
          <p:nvPr/>
        </p:nvSpPr>
        <p:spPr>
          <a:xfrm>
            <a:off x="1112758" y="3082767"/>
            <a:ext cx="9715663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코사인 유사도가 수치적으로 높지 않다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6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2402086-C6F9-46A6-8FA5-A0E9D3FEF9CC}"/>
              </a:ext>
            </a:extLst>
          </p:cNvPr>
          <p:cNvSpPr/>
          <p:nvPr/>
        </p:nvSpPr>
        <p:spPr>
          <a:xfrm>
            <a:off x="1112758" y="3923348"/>
            <a:ext cx="9715663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동음 이의어 분리의 어려움</a:t>
            </a:r>
            <a:endParaRPr lang="ko-KR" altLang="en-US" sz="16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3A4602-05E5-46DE-A4FF-8C82642CF872}"/>
              </a:ext>
            </a:extLst>
          </p:cNvPr>
          <p:cNvSpPr/>
          <p:nvPr/>
        </p:nvSpPr>
        <p:spPr>
          <a:xfrm>
            <a:off x="286126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한계점</a:t>
            </a:r>
            <a:endParaRPr lang="ko-KR" altLang="en-US" sz="1600"/>
          </a:p>
        </p:txBody>
      </p:sp>
      <p:pic>
        <p:nvPicPr>
          <p:cNvPr id="10" name="내용 개체 틀 9" descr="커튼, 바닥이(가) 표시된 사진&#10;&#10;자동 생성된 설명">
            <a:extLst>
              <a:ext uri="{FF2B5EF4-FFF2-40B4-BE49-F238E27FC236}">
                <a16:creationId xmlns:a16="http://schemas.microsoft.com/office/drawing/2014/main" id="{3B1CF4DB-E5D5-4FCB-A040-C3ECEA63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58" y="4698371"/>
            <a:ext cx="885877" cy="1574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D18E42-638F-4EE3-904D-9581D76783D4}"/>
              </a:ext>
            </a:extLst>
          </p:cNvPr>
          <p:cNvSpPr/>
          <p:nvPr/>
        </p:nvSpPr>
        <p:spPr>
          <a:xfrm>
            <a:off x="2273193" y="4698371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솔로 가수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160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AC76783-D09A-429A-802E-066F9519CA86}"/>
              </a:ext>
            </a:extLst>
          </p:cNvPr>
          <p:cNvSpPr/>
          <p:nvPr/>
        </p:nvSpPr>
        <p:spPr>
          <a:xfrm>
            <a:off x="2273193" y="551238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커플이 아닌 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외로운 솔로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4010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95ED10B-2360-46DF-A7D3-1FE5ECA60BD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AFDF3E-3EE0-4CC2-8325-733269262144}"/>
              </a:ext>
            </a:extLst>
          </p:cNvPr>
          <p:cNvSpPr/>
          <p:nvPr/>
        </p:nvSpPr>
        <p:spPr>
          <a:xfrm>
            <a:off x="286126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개선사항</a:t>
            </a:r>
            <a:endParaRPr lang="ko-KR" altLang="en-US" sz="160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79A02CA8-890B-4E89-AFB9-33FBEDA8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한계점 및 개선사항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A7E6DE7-C813-40FB-9B0C-B60B0017E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9"/>
          <a:stretch/>
        </p:blipFill>
        <p:spPr>
          <a:xfrm>
            <a:off x="7178040" y="3197531"/>
            <a:ext cx="3788966" cy="1982076"/>
          </a:xfr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B02854C-2BE4-4AD6-AED5-D538925538B2}"/>
              </a:ext>
            </a:extLst>
          </p:cNvPr>
          <p:cNvSpPr/>
          <p:nvPr/>
        </p:nvSpPr>
        <p:spPr>
          <a:xfrm>
            <a:off x="2202438" y="5300487"/>
            <a:ext cx="1979417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17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모델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(500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여개의 데이터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600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7C061CC-F689-4512-804E-887C3DB6F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97531"/>
            <a:ext cx="5052942" cy="1982075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FAF9115-B249-4C49-8094-A8597A5FF20C}"/>
              </a:ext>
            </a:extLst>
          </p:cNvPr>
          <p:cNvSpPr/>
          <p:nvPr/>
        </p:nvSpPr>
        <p:spPr>
          <a:xfrm>
            <a:off x="5358492" y="2230378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결혼과 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어울리는 카드</a:t>
            </a:r>
            <a:endParaRPr lang="ko-KR" altLang="en-US" sz="16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76AF72-6E29-476D-A49C-ACD719EFB7DE}"/>
              </a:ext>
            </a:extLst>
          </p:cNvPr>
          <p:cNvSpPr/>
          <p:nvPr/>
        </p:nvSpPr>
        <p:spPr>
          <a:xfrm>
            <a:off x="8082814" y="5300487"/>
            <a:ext cx="1979417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24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모델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(2300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여개의 데이터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270638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2C376-0E29-4DBB-939C-D80F5AA8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한계점 및 개선사항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D90820-F0CB-40EE-844E-FF1EAAE72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3"/>
          <a:stretch/>
        </p:blipFill>
        <p:spPr>
          <a:xfrm>
            <a:off x="719328" y="2204500"/>
            <a:ext cx="4547616" cy="342026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9A397DA-05EC-4282-9DD7-998187858D75}"/>
              </a:ext>
            </a:extLst>
          </p:cNvPr>
          <p:cNvGrpSpPr/>
          <p:nvPr/>
        </p:nvGrpSpPr>
        <p:grpSpPr>
          <a:xfrm>
            <a:off x="6096000" y="2228884"/>
            <a:ext cx="4825510" cy="3424572"/>
            <a:chOff x="475489" y="195072"/>
            <a:chExt cx="9663499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7DFD08-052B-47DD-8DC7-6B033CD7E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325"/>
            <a:stretch/>
          </p:blipFill>
          <p:spPr>
            <a:xfrm>
              <a:off x="7863841" y="195072"/>
              <a:ext cx="2275147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96B01CC-6527-40C4-8A09-938FE09EE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00" t="224" r="39753" b="-224"/>
            <a:stretch/>
          </p:blipFill>
          <p:spPr>
            <a:xfrm>
              <a:off x="475489" y="195072"/>
              <a:ext cx="7388352" cy="6858000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A6A3403-04ED-4E14-AA2D-194C9B80AA7E}"/>
              </a:ext>
            </a:extLst>
          </p:cNvPr>
          <p:cNvSpPr/>
          <p:nvPr/>
        </p:nvSpPr>
        <p:spPr>
          <a:xfrm>
            <a:off x="286126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개선사항</a:t>
            </a:r>
            <a:endParaRPr lang="ko-KR" altLang="en-US" sz="16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A05C44-C80D-44F4-B697-1B85758056C2}"/>
              </a:ext>
            </a:extLst>
          </p:cNvPr>
          <p:cNvSpPr/>
          <p:nvPr/>
        </p:nvSpPr>
        <p:spPr>
          <a:xfrm>
            <a:off x="1556744" y="5739790"/>
            <a:ext cx="2625111" cy="10267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17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모델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(500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여개의 데이터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카드 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:28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ko-KR" altLang="en-US" sz="160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86C52-081C-41A8-9BEA-50DD2A2F4840}"/>
              </a:ext>
            </a:extLst>
          </p:cNvPr>
          <p:cNvSpPr/>
          <p:nvPr/>
        </p:nvSpPr>
        <p:spPr>
          <a:xfrm>
            <a:off x="7437120" y="5739790"/>
            <a:ext cx="2625111" cy="10267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월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24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 모델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(2300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여개의 데이터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해당 카드 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:56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endParaRPr lang="ko-KR" altLang="en-US" sz="16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2E72EE7-5BEB-465D-9E06-0DF8E881476F}"/>
              </a:ext>
            </a:extLst>
          </p:cNvPr>
          <p:cNvCxnSpPr/>
          <p:nvPr/>
        </p:nvCxnSpPr>
        <p:spPr>
          <a:xfrm flipV="1">
            <a:off x="4181855" y="2426208"/>
            <a:ext cx="1002792" cy="100279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BCAC2F-B400-4B69-A173-7C43E7976129}"/>
              </a:ext>
            </a:extLst>
          </p:cNvPr>
          <p:cNvCxnSpPr>
            <a:cxnSpLocks/>
          </p:cNvCxnSpPr>
          <p:nvPr/>
        </p:nvCxnSpPr>
        <p:spPr>
          <a:xfrm flipV="1">
            <a:off x="4248511" y="2970771"/>
            <a:ext cx="1002792" cy="6799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44D169-33AD-4B32-827E-E591AE15418F}"/>
              </a:ext>
            </a:extLst>
          </p:cNvPr>
          <p:cNvSpPr/>
          <p:nvPr/>
        </p:nvSpPr>
        <p:spPr>
          <a:xfrm>
            <a:off x="5223510" y="2370019"/>
            <a:ext cx="790193" cy="6007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설원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하늘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북극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EBF52F-BE49-4A4D-B9DA-11295D7F7D42}"/>
              </a:ext>
            </a:extLst>
          </p:cNvPr>
          <p:cNvCxnSpPr/>
          <p:nvPr/>
        </p:nvCxnSpPr>
        <p:spPr>
          <a:xfrm flipV="1">
            <a:off x="10035920" y="2285073"/>
            <a:ext cx="1002792" cy="100279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BF27A50-70DD-43D5-A9E8-FB0A195F662B}"/>
              </a:ext>
            </a:extLst>
          </p:cNvPr>
          <p:cNvCxnSpPr>
            <a:cxnSpLocks/>
          </p:cNvCxnSpPr>
          <p:nvPr/>
        </p:nvCxnSpPr>
        <p:spPr>
          <a:xfrm flipV="1">
            <a:off x="10102576" y="2829636"/>
            <a:ext cx="1002792" cy="6799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55D1B09-1041-4ED6-9A5D-AEF01220C048}"/>
              </a:ext>
            </a:extLst>
          </p:cNvPr>
          <p:cNvSpPr/>
          <p:nvPr/>
        </p:nvSpPr>
        <p:spPr>
          <a:xfrm>
            <a:off x="11077575" y="2228884"/>
            <a:ext cx="790193" cy="6007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암석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남극</a:t>
            </a:r>
            <a:endParaRPr lang="en-US" altLang="ko-KR" sz="1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EF38ED-4CED-43DF-8E79-BA1B20DB1ADC}"/>
              </a:ext>
            </a:extLst>
          </p:cNvPr>
          <p:cNvSpPr/>
          <p:nvPr/>
        </p:nvSpPr>
        <p:spPr>
          <a:xfrm>
            <a:off x="5358492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[‘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절벽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’]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대한 단어</a:t>
            </a:r>
            <a:endParaRPr lang="en-US" altLang="ko-KR" sz="16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408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EF131-85F4-484C-B213-561E5421A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306078C-4071-47DA-9AC1-C59D321A88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6. </a:t>
            </a:r>
            <a:r>
              <a:rPr lang="ko-KR" altLang="en-US"/>
              <a:t>한계점 및 개선사항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68B4218-0FB9-4D7F-A8A1-31B4768AD893}"/>
              </a:ext>
            </a:extLst>
          </p:cNvPr>
          <p:cNvSpPr/>
          <p:nvPr/>
        </p:nvSpPr>
        <p:spPr>
          <a:xfrm>
            <a:off x="286126" y="1493093"/>
            <a:ext cx="1475016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개선사항</a:t>
            </a:r>
            <a:endParaRPr lang="ko-KR" altLang="en-US" sz="160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819342-CC75-4B3A-96C1-217ECE599418}"/>
              </a:ext>
            </a:extLst>
          </p:cNvPr>
          <p:cNvSpPr/>
          <p:nvPr/>
        </p:nvSpPr>
        <p:spPr>
          <a:xfrm>
            <a:off x="1112758" y="2242186"/>
            <a:ext cx="9715663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데이터의 부족으로 관념적 유의어가 적음</a:t>
            </a:r>
            <a:endParaRPr lang="ko-KR" altLang="en-US" sz="160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DF42B9-13D8-4296-8E2F-5E55E0F6133E}"/>
              </a:ext>
            </a:extLst>
          </p:cNvPr>
          <p:cNvSpPr/>
          <p:nvPr/>
        </p:nvSpPr>
        <p:spPr>
          <a:xfrm>
            <a:off x="1112758" y="3082767"/>
            <a:ext cx="9715663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문학적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DB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사용을 통해 여러번 나타나는 단어 묶음을 사전 학습한 모델을 사용</a:t>
            </a:r>
            <a:endParaRPr lang="ko-KR" altLang="en-US" sz="160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BC13A4E-46BA-4A9F-BD59-1417B26B837D}"/>
              </a:ext>
            </a:extLst>
          </p:cNvPr>
          <p:cNvSpPr/>
          <p:nvPr/>
        </p:nvSpPr>
        <p:spPr>
          <a:xfrm>
            <a:off x="1112758" y="3923348"/>
            <a:ext cx="9715663" cy="5764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상업적 이용을 지원하기 위한 메뉴 개설 </a:t>
            </a:r>
            <a:r>
              <a:rPr lang="en-US" altLang="ko-KR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– </a:t>
            </a:r>
            <a:r>
              <a:rPr lang="ko-KR" altLang="en-US" sz="16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라벨링 도구로서의 활용성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30528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2BFB0-CE05-4064-B8C2-ACBB256B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1.1 </a:t>
            </a:r>
            <a:r>
              <a:rPr lang="ko-KR" altLang="en-US">
                <a:ea typeface="맑은 고딕"/>
              </a:rPr>
              <a:t>과제 개요 </a:t>
            </a:r>
            <a:r>
              <a:rPr lang="en-US" altLang="ko-KR">
                <a:ea typeface="맑은 고딕"/>
              </a:rPr>
              <a:t>–</a:t>
            </a:r>
            <a:r>
              <a:rPr lang="ko-KR" altLang="en-US">
                <a:ea typeface="맑은 고딕"/>
              </a:rPr>
              <a:t> 배경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22ACE4-727F-4A4F-B114-920F52EB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내용 개체 틀 10">
            <a:extLst>
              <a:ext uri="{FF2B5EF4-FFF2-40B4-BE49-F238E27FC236}">
                <a16:creationId xmlns:a16="http://schemas.microsoft.com/office/drawing/2014/main" id="{751E2BD1-6FB7-4ADE-9A5F-DAA766C9A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85" y="2076447"/>
            <a:ext cx="3088957" cy="109543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EEF4F94-69A6-4101-AFE6-9C8BE780E5C5}"/>
              </a:ext>
            </a:extLst>
          </p:cNvPr>
          <p:cNvSpPr/>
          <p:nvPr/>
        </p:nvSpPr>
        <p:spPr>
          <a:xfrm>
            <a:off x="7095279" y="1820617"/>
            <a:ext cx="3368233" cy="84728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그림 한 장을 뽑아 키워드 제시 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1B7834-87AB-4022-B025-5F64AB1823F4}"/>
              </a:ext>
            </a:extLst>
          </p:cNvPr>
          <p:cNvSpPr/>
          <p:nvPr/>
        </p:nvSpPr>
        <p:spPr>
          <a:xfrm>
            <a:off x="7774327" y="3228790"/>
            <a:ext cx="2010135" cy="729426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키워드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2A21410-86D8-4F2B-9F49-DAA8EEC43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99339"/>
            <a:ext cx="5472929" cy="19613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다양한 </a:t>
            </a:r>
            <a:r>
              <a:rPr lang="ko-KR" altLang="en-US" sz="2400" b="0" i="0"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그림이 그려진 카드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를 뽑은 후</a:t>
            </a:r>
            <a:r>
              <a:rPr lang="en-US" altLang="ko-KR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그에 대한 </a:t>
            </a:r>
            <a:r>
              <a:rPr lang="ko-KR" altLang="en-US" sz="2400" b="0" i="0">
                <a:solidFill>
                  <a:srgbClr val="0070C0"/>
                </a:solidFill>
                <a:effectLst/>
                <a:latin typeface="Open Sans" panose="020B0604020202020204" pitchFamily="34" charset="0"/>
              </a:rPr>
              <a:t>키워드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를 듣고</a:t>
            </a:r>
            <a:endParaRPr lang="en-US" altLang="ko-KR" sz="2400" b="0" i="0">
              <a:solidFill>
                <a:srgbClr val="373A3C"/>
              </a:solidFill>
              <a:effectLst/>
              <a:latin typeface="Open Sans" panose="020B0604020202020204" pitchFamily="34" charset="0"/>
            </a:endParaRPr>
          </a:p>
          <a:p>
            <a:pPr marL="0" indent="0" algn="ctr">
              <a:buNone/>
            </a:pP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진열된 카드 중에서</a:t>
            </a:r>
            <a:br>
              <a:rPr lang="en-US" altLang="ko-KR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</a:b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해당 </a:t>
            </a:r>
            <a:r>
              <a:rPr lang="ko-KR" altLang="en-US" sz="2400" b="0" i="0">
                <a:solidFill>
                  <a:srgbClr val="00B050"/>
                </a:solidFill>
                <a:effectLst/>
                <a:latin typeface="Open Sans" panose="020B0604020202020204" pitchFamily="34" charset="0"/>
              </a:rPr>
              <a:t>카드가 무엇인지 맞추는</a:t>
            </a:r>
            <a:r>
              <a:rPr lang="ko-KR" altLang="en-US" sz="2400" b="0" i="0">
                <a:solidFill>
                  <a:srgbClr val="373A3C"/>
                </a:solidFill>
                <a:effectLst/>
                <a:latin typeface="Open Sans" panose="020B0604020202020204" pitchFamily="34" charset="0"/>
              </a:rPr>
              <a:t> 게임</a:t>
            </a:r>
            <a:endParaRPr lang="ko-KR" altLang="en-US" sz="24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51C0F29-989A-49A2-8D28-0D9386957667}"/>
              </a:ext>
            </a:extLst>
          </p:cNvPr>
          <p:cNvSpPr/>
          <p:nvPr/>
        </p:nvSpPr>
        <p:spPr>
          <a:xfrm>
            <a:off x="7095277" y="4519101"/>
            <a:ext cx="3368233" cy="1355614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맞추는 과정에서 관념적으로 공감되는 단어 생성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사전적 정의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-&gt;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게임에서 패배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226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B3784-116A-4A70-AE0C-2950B116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 7. </a:t>
            </a:r>
            <a:r>
              <a:rPr lang="ko-KR" altLang="en-US">
                <a:ea typeface="맑은 고딕"/>
              </a:rPr>
              <a:t>역할 분담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FDF385D-BF7E-4E8D-88C4-FADEAECAF5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71645"/>
              </p:ext>
            </p:extLst>
          </p:nvPr>
        </p:nvGraphicFramePr>
        <p:xfrm>
          <a:off x="961053" y="1509262"/>
          <a:ext cx="10835535" cy="4935107"/>
        </p:xfrm>
        <a:graphic>
          <a:graphicData uri="http://schemas.openxmlformats.org/drawingml/2006/table">
            <a:tbl>
              <a:tblPr/>
              <a:tblGrid>
                <a:gridCol w="557442">
                  <a:extLst>
                    <a:ext uri="{9D8B030D-6E8A-4147-A177-3AD203B41FA5}">
                      <a16:colId xmlns:a16="http://schemas.microsoft.com/office/drawing/2014/main" val="3551267935"/>
                    </a:ext>
                  </a:extLst>
                </a:gridCol>
                <a:gridCol w="557442">
                  <a:extLst>
                    <a:ext uri="{9D8B030D-6E8A-4147-A177-3AD203B41FA5}">
                      <a16:colId xmlns:a16="http://schemas.microsoft.com/office/drawing/2014/main" val="2316872010"/>
                    </a:ext>
                  </a:extLst>
                </a:gridCol>
                <a:gridCol w="3240217">
                  <a:extLst>
                    <a:ext uri="{9D8B030D-6E8A-4147-A177-3AD203B41FA5}">
                      <a16:colId xmlns:a16="http://schemas.microsoft.com/office/drawing/2014/main" val="1019662024"/>
                    </a:ext>
                  </a:extLst>
                </a:gridCol>
                <a:gridCol w="3240217">
                  <a:extLst>
                    <a:ext uri="{9D8B030D-6E8A-4147-A177-3AD203B41FA5}">
                      <a16:colId xmlns:a16="http://schemas.microsoft.com/office/drawing/2014/main" val="2325200043"/>
                    </a:ext>
                  </a:extLst>
                </a:gridCol>
                <a:gridCol w="3240217">
                  <a:extLst>
                    <a:ext uri="{9D8B030D-6E8A-4147-A177-3AD203B41FA5}">
                      <a16:colId xmlns:a16="http://schemas.microsoft.com/office/drawing/2014/main" val="1639461080"/>
                    </a:ext>
                  </a:extLst>
                </a:gridCol>
              </a:tblGrid>
              <a:tr h="3778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역할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Microsoft GothicNeo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담당파트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성 명 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+mn-lt"/>
                          <a:ea typeface="Microsoft GothicNeo"/>
                        </a:rPr>
                        <a:t>계획 발표 역할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+mn-lt"/>
                          <a:ea typeface="Microsoft GothicNeo"/>
                        </a:rPr>
                        <a:t>중간 발표 역할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최종 발표 역할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152515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팀장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서버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변성진 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sequence diagram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방 새로고침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방 만들기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방 나가기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제안서 작성 및 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시나리오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기능적요소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배경 및 필요성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서버 객체 분석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간트차트 제작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 발표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전반부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서버 제작 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로그인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회원가입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DB</a:t>
                      </a: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연동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타이머 함수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방 접속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나가기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 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네이버 클라우드 서비스 서버 세팅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중간 발표 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 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서버 진행상황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미래 계획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역할 분담</a:t>
                      </a:r>
                      <a:r>
                        <a:rPr lang="en-US" altLang="ko-KR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결과 보고서 및 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 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표지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인공지능 구현 및 해결 방안 과정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한계점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개선사항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업무 분담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소요비용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multinomial classification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모델 제작 및 서버 이식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단어 데이터 확보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유사도 분석 데이터 제작 및 그래프화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회의록 문서 관리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영수증 처리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9440122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팀원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앱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차승호 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sequence diagram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</a:t>
                      </a:r>
                      <a:endParaRPr lang="en-US" altLang="ko-KR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방 접속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준비완료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게임시작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 </a:t>
                      </a:r>
                      <a:endParaRPr lang="ko-KR" altLang="en-US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제안서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 및 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endParaRPr lang="en-US" altLang="ko-KR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유사 서비스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과제 목표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기대 효과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 관리), </a:t>
                      </a:r>
                      <a:endParaRPr lang="en-US" altLang="ko-KR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간트차트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 발표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후반부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어플리케이션 제작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카드배분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텔러지정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투표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중간 발표 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과제 개요 및 동기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요약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 </a:t>
                      </a:r>
                      <a:endParaRPr lang="en-US" altLang="ko-KR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결과 보고서 및 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 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요약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서버와 앱 구현 및 해결 방안 과정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과제 추진 배경 및 목적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앱 배포 단계로 수정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군집화 된 텍스트 데이터 분류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단어 데이터 확보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endParaRPr lang="en-US" alt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최종 발표</a:t>
                      </a:r>
                      <a:endParaRPr 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5104046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팀원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서버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김태희 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sequence diagram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</a:t>
                      </a: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endParaRPr lang="en-US" altLang="ko-KR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(게임 종료, 단어 데이터 업데이트, 방 보존),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 </a:t>
                      </a:r>
                      <a:endParaRPr lang="ko-KR" alt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서버 객체 분석,  </a:t>
                      </a:r>
                      <a:endParaRPr lang="en-US" altLang="ko-KR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제안서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 및 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(서버, 클라이언트 기능 및 구조),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 </a:t>
                      </a:r>
                      <a:endParaRPr lang="ko-KR" alt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간트 차트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서버/클라이언트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구조도</a:t>
                      </a:r>
                      <a:r>
                        <a:rPr lang="ko-KR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제작 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 </a:t>
                      </a:r>
                      <a:endParaRPr lang="ko-KR" alt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서버 제작 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게임 룸 구성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룸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생성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룸 조회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카드 배분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키워드 분배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투표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중간 발표 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계획발표 피드백 진행상황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결과 보고서 및 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과제 배경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유사 서비스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데이터 형식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백엔드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데이터베이스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기대효과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multinomial classification </a:t>
                      </a:r>
                      <a:r>
                        <a:rPr lang="ko-KR" altLang="en-US" sz="10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모델 제작 및 서버 이식</a:t>
                      </a:r>
                      <a:r>
                        <a:rPr lang="en-US" altLang="ko-KR" sz="10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단어 데이터 확보</a:t>
                      </a:r>
                      <a:endParaRPr lang="en-US" alt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209132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팀원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앱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GothicNeo"/>
                        </a:rPr>
                        <a:t>임성근 </a:t>
                      </a:r>
                      <a:endParaRPr lang="ko-KR" altLang="en-US" sz="1000">
                        <a:effectLst/>
                        <a:latin typeface="+mn-lt"/>
                        <a:ea typeface="Microsoft GothicNeo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sequence diagram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작성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(teller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주제입력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카드선정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투표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제안서 작성 및 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 </a:t>
                      </a:r>
                      <a:endParaRPr lang="en-US" altLang="ko-KR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데이터베이스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인공지능 부분 기술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  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간트 차트 제작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어플리케이션 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UI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스케치</a:t>
                      </a:r>
                      <a:endParaRPr 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어플리케이션 제작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로그인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화면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방 목록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방 생성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방 대기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레이아웃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액티비티 구성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타이머 스레드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중간 발표 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(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앱 진행사황 설명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결과 보고서 및 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ppt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제작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(sequence diagram,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통신 규약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앱 구현 관련 세부 내용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테스트 결과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),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앱 배포 단계로 수정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군집화 된 텍스트 데이터 분류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 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단어 데이터 확보</a:t>
                      </a:r>
                      <a:endParaRPr lang="en-US" altLang="ko-KR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최종 발표</a:t>
                      </a:r>
                      <a:endParaRPr lang="ko-KR" sz="100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0875096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DCD64-1953-41F5-AD26-51FA846B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230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B3784-116A-4A70-AE0C-2950B116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 8. </a:t>
            </a:r>
            <a:r>
              <a:rPr lang="en-US" altLang="ko-KR" err="1">
                <a:ea typeface="맑은 고딕"/>
              </a:rPr>
              <a:t>피드백</a:t>
            </a:r>
            <a:endParaRPr lang="ko-KR" altLang="en-US" err="1">
              <a:ea typeface="맑은 고딕"/>
            </a:endParaRP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FDF385D-BF7E-4E8D-88C4-FADEAECAF5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697106"/>
              </p:ext>
            </p:extLst>
          </p:nvPr>
        </p:nvGraphicFramePr>
        <p:xfrm>
          <a:off x="961053" y="1509262"/>
          <a:ext cx="10067074" cy="4935107"/>
        </p:xfrm>
        <a:graphic>
          <a:graphicData uri="http://schemas.openxmlformats.org/drawingml/2006/table">
            <a:tbl>
              <a:tblPr/>
              <a:tblGrid>
                <a:gridCol w="1288559">
                  <a:extLst>
                    <a:ext uri="{9D8B030D-6E8A-4147-A177-3AD203B41FA5}">
                      <a16:colId xmlns:a16="http://schemas.microsoft.com/office/drawing/2014/main" val="3551267935"/>
                    </a:ext>
                  </a:extLst>
                </a:gridCol>
                <a:gridCol w="1288559">
                  <a:extLst>
                    <a:ext uri="{9D8B030D-6E8A-4147-A177-3AD203B41FA5}">
                      <a16:colId xmlns:a16="http://schemas.microsoft.com/office/drawing/2014/main" val="2316872010"/>
                    </a:ext>
                  </a:extLst>
                </a:gridCol>
                <a:gridCol w="7489956">
                  <a:extLst>
                    <a:ext uri="{9D8B030D-6E8A-4147-A177-3AD203B41FA5}">
                      <a16:colId xmlns:a16="http://schemas.microsoft.com/office/drawing/2014/main" val="1019662024"/>
                    </a:ext>
                  </a:extLst>
                </a:gridCol>
              </a:tblGrid>
              <a:tr h="3778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역할 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담당파트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 명 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피드백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152515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팀장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서버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변성진 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유저와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상호작용이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많고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실시간으로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게임을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진행해야 하다 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보니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프로그램의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구현 난이도가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많이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높아졌다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데이터를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모으고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분류 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모델을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사용했을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때나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유사도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 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분석해 유의어를 모았을 때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성능이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좋았고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단순히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기성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사전만으로는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알기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어려운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유의어들을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많이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모을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있어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만족스러운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결과물이라고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느껴졌다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</a:t>
                      </a:r>
                      <a:endParaRPr lang="en-US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9440122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팀원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앱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err="1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차승호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 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여러 유저가</a:t>
                      </a:r>
                      <a:r>
                        <a:rPr 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함께 쓰는 게임 어플리케이션의 특성상 생각보다 시간이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오래  걸렸고</a:t>
                      </a:r>
                      <a:r>
                        <a:rPr 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기존에 해봤던 것보다 어려움이 많이 있었다. 그래도 서버와의 통신이 잘 연결된 결과물을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보았을 때</a:t>
                      </a:r>
                      <a:r>
                        <a:rPr 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뿌듯했고, 인공지능 부분을 맡지는 않았지만 유의어의 결과물이 많이 공감되어 실생활에 충분히 쓸 수 있을 것 같았다.</a:t>
                      </a:r>
                      <a:endParaRPr lang="en-US" altLang="ko-KR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5104046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팀원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서버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김태희 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프로젝트를 통해서 간단하게나마 온라인 서비스를 개발하는 경험과 자연어처리를 적용하는 경험을 함께 할 수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있었던 뜻</a:t>
                      </a:r>
                      <a:r>
                        <a:rPr 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깊은 경험이었다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돌이켜보면 이런 프로그램을 개발하는 과정이 결코 쉽지는 않았지만, 팀원들의 도움 덕분에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훌륭하게 프로젝트를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마무리할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수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있었다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.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더하여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이렇게</a:t>
                      </a:r>
                      <a:r>
                        <a:rPr lang="en-US" altLang="ko-KR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보드게임을 활용해 언어 데이터를 수집하는 방법이 프로젝트를 넘어 현실에서도 충분히 효과적으로 활용될 수 있겠다는 생각도 함께 들었다.</a:t>
                      </a: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209132"/>
                  </a:ext>
                </a:extLst>
              </a:tr>
              <a:tr h="113932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팀원</a:t>
                      </a:r>
                      <a:endParaRPr lang="en-US" altLang="ko-KR" sz="1000">
                        <a:solidFill>
                          <a:srgbClr val="000000"/>
                        </a:solidFill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(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앱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)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임성근 </a:t>
                      </a:r>
                      <a:endParaRPr lang="ko-KR" altLang="en-US" sz="100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프로젝트</a:t>
                      </a: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 초기에 예상했던 것보다 애플리케이션 구현 난이도가 높았으나, 팀원들과의 협업덕에 만족스러운 결과물을 도출하여 원활하게 </a:t>
                      </a:r>
                    </a:p>
                    <a:p>
                      <a:pPr lvl="0" algn="jus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noProof="0">
                          <a:effectLst/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플레이할 수 있었다. 또한, 플레이데이터를 활용하여 생성된 모델이 사전적 동의어 이외의 유의어에도 높은 유사도를 보이므로 프로젝트 초기 목표를 성공적으로 달성하였다.</a:t>
                      </a:r>
                      <a:endParaRPr lang="en-US" altLang="ko-KR" sz="1000" b="0" i="0" u="none" strike="noStrike" noProof="0">
                        <a:effectLst/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marL="108000" marR="108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0875096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DCD64-1953-41F5-AD26-51FA846B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6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22E2AE7-E788-4B63-A0D3-C98B79533376}"/>
              </a:ext>
            </a:extLst>
          </p:cNvPr>
          <p:cNvSpPr txBox="1">
            <a:spLocks/>
          </p:cNvSpPr>
          <p:nvPr/>
        </p:nvSpPr>
        <p:spPr>
          <a:xfrm>
            <a:off x="1524000" y="290922"/>
            <a:ext cx="9144000" cy="1023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Q&amp;A</a:t>
            </a:r>
            <a:endParaRPr lang="ko-KR" altLang="en-US" sz="48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C7D550-F4A3-4F5B-B628-0A1582675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0464"/>
            <a:ext cx="9144000" cy="4621630"/>
          </a:xfrm>
        </p:spPr>
        <p:txBody>
          <a:bodyPr anchor="t">
            <a:normAutofit/>
          </a:bodyPr>
          <a:lstStyle/>
          <a:p>
            <a:r>
              <a:rPr lang="ko-KR" altLang="en-US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들어주셔서 감사합니다</a:t>
            </a:r>
            <a:r>
              <a:rPr lang="en-US" altLang="ko-KR" sz="2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796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BF31B-84E2-4AEF-9C97-1DC367FA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1.2 </a:t>
            </a:r>
            <a:r>
              <a:rPr lang="ko-KR" altLang="en-US">
                <a:ea typeface="맑은 고딕"/>
              </a:rPr>
              <a:t>과제 개요 </a:t>
            </a:r>
            <a:r>
              <a:rPr lang="en-US" altLang="ko-KR">
                <a:ea typeface="맑은 고딕"/>
              </a:rPr>
              <a:t>–</a:t>
            </a:r>
            <a:r>
              <a:rPr lang="ko-KR" altLang="en-US">
                <a:ea typeface="맑은 고딕"/>
              </a:rPr>
              <a:t> 필요성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C975FC-0253-F847-8A67-ADA7839E02A8}"/>
              </a:ext>
            </a:extLst>
          </p:cNvPr>
          <p:cNvGrpSpPr/>
          <p:nvPr/>
        </p:nvGrpSpPr>
        <p:grpSpPr>
          <a:xfrm>
            <a:off x="1886615" y="1897655"/>
            <a:ext cx="4230688" cy="2288281"/>
            <a:chOff x="984779" y="2182377"/>
            <a:chExt cx="4230688" cy="22882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370A9-3F76-4186-BE47-97A095AF4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779" y="3021106"/>
              <a:ext cx="4230688" cy="1449552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22AD348-4585-4A14-BF7C-EF9AAE731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647" y="2182377"/>
              <a:ext cx="2162175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51DF4FF-0C85-48C2-8A68-64C2EFA8A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901" y="4473546"/>
            <a:ext cx="5017338" cy="297639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62326D-368D-4CA7-B425-3E7117B1B46F}"/>
              </a:ext>
            </a:extLst>
          </p:cNvPr>
          <p:cNvSpPr/>
          <p:nvPr/>
        </p:nvSpPr>
        <p:spPr>
          <a:xfrm>
            <a:off x="7951285" y="2849127"/>
            <a:ext cx="2758699" cy="96407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언어와 관련된</a:t>
            </a:r>
            <a:b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셋이 많지 않음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규모 </a:t>
            </a:r>
            <a:r>
              <a:rPr lang="en-US" altLang="ko-KR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x)</a:t>
            </a:r>
            <a:endParaRPr lang="ko-KR" altLang="en-US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76EAC04-C839-4CBC-9204-0C6FD054D82A}"/>
              </a:ext>
            </a:extLst>
          </p:cNvPr>
          <p:cNvSpPr/>
          <p:nvPr/>
        </p:nvSpPr>
        <p:spPr>
          <a:xfrm>
            <a:off x="7951285" y="4039752"/>
            <a:ext cx="2758699" cy="96407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일일이 라벨화 된 데이터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확장성 </a:t>
            </a:r>
            <a:r>
              <a:rPr lang="en-US" altLang="ko-KR">
                <a:solidFill>
                  <a:srgbClr val="FF0000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x)</a:t>
            </a:r>
            <a:endParaRPr lang="ko-KR" altLang="en-US">
              <a:solidFill>
                <a:srgbClr val="FF0000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AC4FB9-A4B5-451D-B486-410B8B566859}"/>
              </a:ext>
            </a:extLst>
          </p:cNvPr>
          <p:cNvSpPr/>
          <p:nvPr/>
        </p:nvSpPr>
        <p:spPr>
          <a:xfrm>
            <a:off x="1242799" y="5185312"/>
            <a:ext cx="2758699" cy="9640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네이버 영화리뷰 데이터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23E56D-652D-4431-A5AB-5D5BD6342F6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712602" y="5818729"/>
            <a:ext cx="909546" cy="24703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6A657D3-855E-4CA0-A5F4-F321BD935088}"/>
              </a:ext>
            </a:extLst>
          </p:cNvPr>
          <p:cNvSpPr/>
          <p:nvPr/>
        </p:nvSpPr>
        <p:spPr>
          <a:xfrm>
            <a:off x="4240716" y="5185312"/>
            <a:ext cx="2758699" cy="9640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의도 학습 데이터셋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3i4k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A8F48F5-D179-41BD-A980-980C5E64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43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D513E-26F5-41D8-A6A6-A690A93A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1.2 </a:t>
            </a:r>
            <a:r>
              <a:rPr lang="ko-KR" altLang="en-US">
                <a:ea typeface="맑은 고딕"/>
              </a:rPr>
              <a:t>과제 개요 </a:t>
            </a:r>
            <a:r>
              <a:rPr lang="en-US" altLang="ko-KR">
                <a:ea typeface="맑은 고딕"/>
              </a:rPr>
              <a:t>–</a:t>
            </a:r>
            <a:r>
              <a:rPr lang="ko-KR" altLang="en-US">
                <a:ea typeface="맑은 고딕"/>
              </a:rPr>
              <a:t>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6889A-CF52-4CD2-81FC-A8D476657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&lt;Sonnet 18&gt;  </a:t>
            </a:r>
            <a:r>
              <a:rPr lang="ko-KR" altLang="en-US"/>
              <a:t>윌리엄 셰익스피어</a:t>
            </a:r>
            <a:endParaRPr lang="en-US" altLang="ko-KR"/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“Shall I compare thee to a summer’s day?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…(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중략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Thy eternal summer shall not fade” </a:t>
            </a:r>
            <a:endParaRPr lang="ko-KR" altLang="ko-KR" sz="18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8A4A25-613E-44EB-9A65-8A689D31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42" y="1919603"/>
            <a:ext cx="4018934" cy="1188784"/>
          </a:xfrm>
          <a:prstGeom prst="rect">
            <a:avLst/>
          </a:prstGeom>
        </p:spPr>
      </p:pic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11B41497-48B2-466A-91DC-01C434942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362" y="1360488"/>
            <a:ext cx="17526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C24B38-3422-48A1-9CAB-BC7786D70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823" y="3847591"/>
            <a:ext cx="4383679" cy="476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F1DA84-8B31-474E-A647-0AF9EE66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5240" y="3309834"/>
            <a:ext cx="1390844" cy="44232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B0E6F15-C536-4C76-B658-2F165FF4A8BE}"/>
              </a:ext>
            </a:extLst>
          </p:cNvPr>
          <p:cNvSpPr/>
          <p:nvPr/>
        </p:nvSpPr>
        <p:spPr>
          <a:xfrm>
            <a:off x="648263" y="4688239"/>
            <a:ext cx="1878166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영원한 여름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CFEEF6-7820-4661-97C0-44C6F433E66A}"/>
              </a:ext>
            </a:extLst>
          </p:cNvPr>
          <p:cNvSpPr/>
          <p:nvPr/>
        </p:nvSpPr>
        <p:spPr>
          <a:xfrm>
            <a:off x="4015970" y="4704810"/>
            <a:ext cx="1878166" cy="67363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사랑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1978BCC-E89E-4FA8-9DB6-EF7A07AE4F5E}"/>
              </a:ext>
            </a:extLst>
          </p:cNvPr>
          <p:cNvSpPr/>
          <p:nvPr/>
        </p:nvSpPr>
        <p:spPr>
          <a:xfrm>
            <a:off x="2764328" y="4752706"/>
            <a:ext cx="1020271" cy="3094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09780C3-387C-46F3-8EAD-D1563EC64F1A}"/>
              </a:ext>
            </a:extLst>
          </p:cNvPr>
          <p:cNvSpPr/>
          <p:nvPr/>
        </p:nvSpPr>
        <p:spPr>
          <a:xfrm rot="10800000">
            <a:off x="2764328" y="5025054"/>
            <a:ext cx="1020271" cy="30942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86190CD7-1358-453E-B417-A597B1F98796}"/>
              </a:ext>
            </a:extLst>
          </p:cNvPr>
          <p:cNvSpPr/>
          <p:nvPr/>
        </p:nvSpPr>
        <p:spPr>
          <a:xfrm>
            <a:off x="2859981" y="4577026"/>
            <a:ext cx="830051" cy="970217"/>
          </a:xfrm>
          <a:prstGeom prst="mathMultiply">
            <a:avLst>
              <a:gd name="adj1" fmla="val 11714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B66F58-BA1B-479F-9EDD-6272E5428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278" y="4752706"/>
            <a:ext cx="5391481" cy="1344095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07DF18BC-1EA0-4ADA-BFD9-A0A556FE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8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E91AC-0C3D-48DA-BA06-40FFEB532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1.3 </a:t>
            </a:r>
            <a:r>
              <a:rPr lang="ko-KR" altLang="en-US"/>
              <a:t>과제 개요 </a:t>
            </a:r>
            <a:r>
              <a:rPr lang="en-US" altLang="ko-KR"/>
              <a:t>– </a:t>
            </a:r>
            <a:r>
              <a:rPr lang="ko-KR" altLang="en-US"/>
              <a:t>유사 서비스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306502-210C-497D-A9B7-7DC2C3E0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036530B-41FE-4661-BCFC-91A260E4BF5E}"/>
              </a:ext>
            </a:extLst>
          </p:cNvPr>
          <p:cNvSpPr/>
          <p:nvPr/>
        </p:nvSpPr>
        <p:spPr>
          <a:xfrm>
            <a:off x="7244079" y="2258276"/>
            <a:ext cx="3815441" cy="57647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1. </a:t>
            </a:r>
            <a:r>
              <a:rPr lang="ko-KR" altLang="en-US"/>
              <a:t>한국어 지원을 하지 않는다</a:t>
            </a:r>
            <a:r>
              <a:rPr lang="en-US" altLang="ko-KR"/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AB3DB9-5757-4360-96FE-226A962D7950}"/>
              </a:ext>
            </a:extLst>
          </p:cNvPr>
          <p:cNvSpPr/>
          <p:nvPr/>
        </p:nvSpPr>
        <p:spPr>
          <a:xfrm>
            <a:off x="7244079" y="3619553"/>
            <a:ext cx="3815442" cy="57647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2. UI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D19D47C-C162-49C5-A2BE-C533140ACF2C}"/>
              </a:ext>
            </a:extLst>
          </p:cNvPr>
          <p:cNvSpPr/>
          <p:nvPr/>
        </p:nvSpPr>
        <p:spPr>
          <a:xfrm>
            <a:off x="7244079" y="4980830"/>
            <a:ext cx="3815443" cy="57647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3.</a:t>
            </a:r>
            <a:r>
              <a:rPr lang="ko-KR" altLang="en-US"/>
              <a:t>단어 및 문장의 제한이 없다</a:t>
            </a:r>
            <a:r>
              <a:rPr lang="en-US" altLang="ko-KR"/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850B74C-C76A-AD4E-A18A-7F2D9D38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9308"/>
            <a:ext cx="5835458" cy="384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6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B3784-116A-4A70-AE0C-2950B116D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 2.1 </a:t>
            </a:r>
            <a:r>
              <a:rPr lang="en-US" altLang="ko-KR" err="1">
                <a:ea typeface="맑은 고딕"/>
              </a:rPr>
              <a:t>과제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해결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과정</a:t>
            </a:r>
            <a:r>
              <a:rPr lang="en-US" altLang="ko-KR">
                <a:ea typeface="맑은 고딕"/>
              </a:rPr>
              <a:t> - </a:t>
            </a:r>
            <a:r>
              <a:rPr lang="ko-KR" altLang="en-US" err="1">
                <a:ea typeface="맑은 고딕"/>
              </a:rPr>
              <a:t>간트</a:t>
            </a:r>
            <a:r>
              <a:rPr lang="ko-KR" altLang="en-US">
                <a:ea typeface="맑은 고딕"/>
              </a:rPr>
              <a:t> 차트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DCD64-1953-41F5-AD26-51FA846B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FA8BC-2E6D-4A65-80E8-204DF1973133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62F384-ABCB-480B-BA42-595C8917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690688"/>
            <a:ext cx="103441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43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EC7FF-43CB-457D-9181-CB9EDA94F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2.2 사용 프레임 워크</a:t>
            </a:r>
            <a:endParaRPr lang="ko-KR" alt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4BA16742-F687-405C-AB91-B11CD40B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94" y="2399192"/>
            <a:ext cx="3922502" cy="2481352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8018710C-0479-4F15-A5D7-40CB818C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620" y="2499773"/>
            <a:ext cx="3610872" cy="2275396"/>
          </a:xfrm>
          <a:prstGeom prst="rect">
            <a:avLst/>
          </a:prstGeom>
        </p:spPr>
      </p:pic>
      <p:pic>
        <p:nvPicPr>
          <p:cNvPr id="6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0A19F5F-15CE-4E5B-9B16-A548278AE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834" y="2778729"/>
            <a:ext cx="3433313" cy="17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0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3065</Words>
  <Application>Microsoft Office PowerPoint</Application>
  <PresentationFormat>와이드스크린</PresentationFormat>
  <Paragraphs>666</Paragraphs>
  <Slides>42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Microsoft GothicNeo</vt:lpstr>
      <vt:lpstr>맑은 고딕</vt:lpstr>
      <vt:lpstr>맑은 고딕</vt:lpstr>
      <vt:lpstr>Arial</vt:lpstr>
      <vt:lpstr>Open Sans</vt:lpstr>
      <vt:lpstr>Office 테마</vt:lpstr>
      <vt:lpstr>보드 게임을 통한  단어 군집화 인공지능</vt:lpstr>
      <vt:lpstr>목차</vt:lpstr>
      <vt:lpstr>1.1 과제 개요 – 배경</vt:lpstr>
      <vt:lpstr>1.1 과제 개요 – 배경</vt:lpstr>
      <vt:lpstr>1.2 과제 개요 – 필요성</vt:lpstr>
      <vt:lpstr>1.2 과제 개요 – 필요성</vt:lpstr>
      <vt:lpstr>1.3 과제 개요 – 유사 서비스</vt:lpstr>
      <vt:lpstr> 2.1 과제 해결 과정 - 간트 차트</vt:lpstr>
      <vt:lpstr>2.2 사용 프레임 워크</vt:lpstr>
      <vt:lpstr>2.3 통신규약</vt:lpstr>
      <vt:lpstr>2.3 머신러닝 및 인공지능 구현</vt:lpstr>
      <vt:lpstr>2.3 머신러닝 및 인공지능 구현 과정</vt:lpstr>
      <vt:lpstr>2.3 머신러닝 및 인공지능 구현</vt:lpstr>
      <vt:lpstr>2.3 머신러닝 및 인공지능 구현</vt:lpstr>
      <vt:lpstr>2.3 머신러닝 및 인공지능 구현</vt:lpstr>
      <vt:lpstr>3.1 세부 내용 - 앱</vt:lpstr>
      <vt:lpstr>3.2 세부 내용 - 서버</vt:lpstr>
      <vt:lpstr>3.2 세부 내용 – 앱, 서버 시연</vt:lpstr>
      <vt:lpstr>3.3 세부 내용 – 데이터베이스(1)</vt:lpstr>
      <vt:lpstr>3.3 세부 내용 - 데이터베이스(2)</vt:lpstr>
      <vt:lpstr>3.4 세부 내용 - 머신러닝 / 인공지능</vt:lpstr>
      <vt:lpstr>3.4 세부 내용 - 머신러닝 / 인공지능</vt:lpstr>
      <vt:lpstr>3.4 세부 내용 - 머신러닝 / 인공지능</vt:lpstr>
      <vt:lpstr>3.4 세부 내용 - 머신러닝 / 인공지능</vt:lpstr>
      <vt:lpstr>3.4 세부 내용 - 머신러닝 / 인공지능</vt:lpstr>
      <vt:lpstr>4. 목표 달성 여부 검토</vt:lpstr>
      <vt:lpstr>4. 목표 달성 여부 검토</vt:lpstr>
      <vt:lpstr>4. 목표 달성 여부 검토</vt:lpstr>
      <vt:lpstr>4. 목표 달성 여부 검토</vt:lpstr>
      <vt:lpstr>4. 목표 달성 여부 검토</vt:lpstr>
      <vt:lpstr>4. 목표 달성 여부 검토</vt:lpstr>
      <vt:lpstr>4. 목표 달성 여부 검토</vt:lpstr>
      <vt:lpstr>5. 기대효과 및 의의</vt:lpstr>
      <vt:lpstr>5. 기대효과 및 의의</vt:lpstr>
      <vt:lpstr>5. 기대효과 및 의의</vt:lpstr>
      <vt:lpstr>6. 한계점 및 개선사항</vt:lpstr>
      <vt:lpstr>6. 한계점 및 개선사항</vt:lpstr>
      <vt:lpstr>6. 한계점 및 개선사항</vt:lpstr>
      <vt:lpstr>PowerPoint 프레젠테이션</vt:lpstr>
      <vt:lpstr> 7. 역할 분담</vt:lpstr>
      <vt:lpstr> 8. 피드백</vt:lpstr>
      <vt:lpstr>들어주셔서 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성진 변</dc:creator>
  <cp:lastModifiedBy>bsj805@o365.skku.edu</cp:lastModifiedBy>
  <cp:revision>2</cp:revision>
  <dcterms:created xsi:type="dcterms:W3CDTF">2021-05-22T13:47:00Z</dcterms:created>
  <dcterms:modified xsi:type="dcterms:W3CDTF">2021-05-27T09:01:29Z</dcterms:modified>
</cp:coreProperties>
</file>